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6" r:id="rId7"/>
    <p:sldId id="280" r:id="rId8"/>
    <p:sldId id="283" r:id="rId9"/>
    <p:sldId id="265" r:id="rId10"/>
    <p:sldId id="266" r:id="rId11"/>
    <p:sldId id="272" r:id="rId12"/>
    <p:sldId id="285" r:id="rId13"/>
    <p:sldId id="286" r:id="rId14"/>
    <p:sldId id="289" r:id="rId15"/>
    <p:sldId id="288" r:id="rId16"/>
    <p:sldId id="27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253D-3CBD-432E-BEB4-4B18E5A32FE9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7718-BF58-434A-AE69-E2791DA88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446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253D-3CBD-432E-BEB4-4B18E5A32FE9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7718-BF58-434A-AE69-E2791DA88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055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253D-3CBD-432E-BEB4-4B18E5A32FE9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7718-BF58-434A-AE69-E2791DA88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258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253D-3CBD-432E-BEB4-4B18E5A32FE9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7718-BF58-434A-AE69-E2791DA88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438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253D-3CBD-432E-BEB4-4B18E5A32FE9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7718-BF58-434A-AE69-E2791DA88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426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253D-3CBD-432E-BEB4-4B18E5A32FE9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7718-BF58-434A-AE69-E2791DA88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79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253D-3CBD-432E-BEB4-4B18E5A32FE9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7718-BF58-434A-AE69-E2791DA88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156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253D-3CBD-432E-BEB4-4B18E5A32FE9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7718-BF58-434A-AE69-E2791DA88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262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253D-3CBD-432E-BEB4-4B18E5A32FE9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7718-BF58-434A-AE69-E2791DA88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152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253D-3CBD-432E-BEB4-4B18E5A32FE9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7718-BF58-434A-AE69-E2791DA88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01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253D-3CBD-432E-BEB4-4B18E5A32FE9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E7718-BF58-434A-AE69-E2791DA88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456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0253D-3CBD-432E-BEB4-4B18E5A32FE9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E7718-BF58-434A-AE69-E2791DA888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185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2.gif"/><Relationship Id="rId4" Type="http://schemas.openxmlformats.org/officeDocument/2006/relationships/image" Target="../media/image1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0.png"/><Relationship Id="rId5" Type="http://schemas.openxmlformats.org/officeDocument/2006/relationships/image" Target="../media/image2.gif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46812" y="114171"/>
            <a:ext cx="69233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ÔN TẬP CHƯƠNG I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66651" y="1060583"/>
            <a:ext cx="8412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Câu</a:t>
            </a:r>
            <a:r>
              <a:rPr lang="en-US" sz="2800" b="1" dirty="0"/>
              <a:t> 1: </a:t>
            </a:r>
            <a:r>
              <a:rPr lang="en-US" sz="2800" b="1" dirty="0" err="1"/>
              <a:t>Khi</a:t>
            </a:r>
            <a:r>
              <a:rPr lang="en-US" sz="2800" b="1" dirty="0"/>
              <a:t> </a:t>
            </a:r>
            <a:r>
              <a:rPr lang="en-US" sz="2800" b="1" dirty="0" err="1"/>
              <a:t>cho</a:t>
            </a:r>
            <a:r>
              <a:rPr lang="en-US" sz="2800" b="1" dirty="0"/>
              <a:t> SO</a:t>
            </a:r>
            <a:r>
              <a:rPr lang="en-US" sz="2800" b="1" baseline="-25000" dirty="0"/>
              <a:t>3</a:t>
            </a:r>
            <a:r>
              <a:rPr lang="en-US" sz="2800" b="1" dirty="0"/>
              <a:t> </a:t>
            </a:r>
            <a:r>
              <a:rPr lang="en-US" sz="2800" b="1" dirty="0" err="1"/>
              <a:t>vào</a:t>
            </a:r>
            <a:r>
              <a:rPr lang="en-US" sz="2800" b="1" dirty="0"/>
              <a:t> </a:t>
            </a:r>
            <a:r>
              <a:rPr lang="en-US" sz="2800" b="1" dirty="0" err="1"/>
              <a:t>nước</a:t>
            </a:r>
            <a:r>
              <a:rPr lang="en-US" sz="2800" b="1" dirty="0"/>
              <a:t> ta </a:t>
            </a:r>
            <a:r>
              <a:rPr lang="en-US" sz="2800" b="1" dirty="0" err="1"/>
              <a:t>thu</a:t>
            </a:r>
            <a:r>
              <a:rPr lang="en-US" sz="2800" b="1" dirty="0"/>
              <a:t> </a:t>
            </a:r>
            <a:r>
              <a:rPr lang="en-US" sz="2800" b="1" dirty="0" err="1"/>
              <a:t>được</a:t>
            </a:r>
            <a:r>
              <a:rPr lang="en-US" sz="2800" b="1" dirty="0"/>
              <a:t>: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005840" y="1537636"/>
            <a:ext cx="637467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A. Dung </a:t>
            </a:r>
            <a:r>
              <a:rPr lang="en-US" sz="2800" dirty="0" err="1"/>
              <a:t>dịch</a:t>
            </a:r>
            <a:r>
              <a:rPr lang="en-US" sz="2800" dirty="0"/>
              <a:t> SO</a:t>
            </a:r>
            <a:r>
              <a:rPr lang="en-US" sz="2800" baseline="-25000" dirty="0"/>
              <a:t>3</a:t>
            </a:r>
            <a:endParaRPr lang="en-US" sz="2800" dirty="0"/>
          </a:p>
          <a:p>
            <a:r>
              <a:rPr lang="en-US" sz="2800" dirty="0"/>
              <a:t>B. SO</a:t>
            </a:r>
            <a:r>
              <a:rPr lang="en-US" sz="2800" baseline="-25000" dirty="0"/>
              <a:t>3</a:t>
            </a:r>
            <a:r>
              <a:rPr lang="en-US" sz="2800" dirty="0"/>
              <a:t> </a:t>
            </a:r>
            <a:r>
              <a:rPr lang="en-US" sz="2800" dirty="0" err="1"/>
              <a:t>không</a:t>
            </a:r>
            <a:r>
              <a:rPr lang="en-US" sz="2800" dirty="0"/>
              <a:t> tan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nước</a:t>
            </a:r>
            <a:endParaRPr lang="en-US" sz="2800" dirty="0"/>
          </a:p>
          <a:p>
            <a:r>
              <a:rPr lang="en-US" sz="2800" dirty="0"/>
              <a:t>C. Dung </a:t>
            </a:r>
            <a:r>
              <a:rPr lang="en-US" sz="2800" dirty="0" err="1"/>
              <a:t>dịch</a:t>
            </a:r>
            <a:r>
              <a:rPr lang="en-US" sz="2800" dirty="0"/>
              <a:t> H</a:t>
            </a:r>
            <a:r>
              <a:rPr lang="en-US" sz="2800" baseline="-25000" dirty="0"/>
              <a:t>2</a:t>
            </a:r>
            <a:r>
              <a:rPr lang="en-US" sz="2800" dirty="0"/>
              <a:t>SO</a:t>
            </a:r>
            <a:r>
              <a:rPr lang="en-US" sz="2800" baseline="-25000" dirty="0"/>
              <a:t>4</a:t>
            </a:r>
            <a:endParaRPr lang="en-US" sz="2800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4623" y="2834122"/>
            <a:ext cx="31285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 Dung </a:t>
            </a:r>
            <a:r>
              <a:rPr lang="en-US" sz="2800" dirty="0" err="1"/>
              <a:t>dịch</a:t>
            </a:r>
            <a:r>
              <a:rPr lang="en-US" sz="2800" dirty="0"/>
              <a:t> H</a:t>
            </a:r>
            <a:r>
              <a:rPr lang="en-US" sz="2800" baseline="-25000" dirty="0"/>
              <a:t>2</a:t>
            </a:r>
            <a:r>
              <a:rPr lang="en-US" sz="2800" dirty="0"/>
              <a:t>SO</a:t>
            </a:r>
            <a:r>
              <a:rPr lang="en-US" sz="2800" baseline="-25000" dirty="0"/>
              <a:t>3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744582" y="2827331"/>
            <a:ext cx="836023" cy="6134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966651" y="3425688"/>
            <a:ext cx="88435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Câu</a:t>
            </a:r>
            <a:r>
              <a:rPr lang="en-US" sz="2400" b="1" dirty="0"/>
              <a:t> 2: </a:t>
            </a:r>
            <a:r>
              <a:rPr lang="en-US" sz="2400" b="1" dirty="0" err="1"/>
              <a:t>Những</a:t>
            </a:r>
            <a:r>
              <a:rPr lang="en-US" sz="2400" b="1" dirty="0"/>
              <a:t> </a:t>
            </a:r>
            <a:r>
              <a:rPr lang="en-US" sz="2400" b="1" dirty="0" err="1"/>
              <a:t>tính</a:t>
            </a:r>
            <a:r>
              <a:rPr lang="en-US" sz="2400" b="1" dirty="0"/>
              <a:t> </a:t>
            </a:r>
            <a:r>
              <a:rPr lang="en-US" sz="2400" b="1" dirty="0" err="1"/>
              <a:t>chất</a:t>
            </a:r>
            <a:r>
              <a:rPr lang="en-US" sz="2400" b="1" dirty="0"/>
              <a:t> </a:t>
            </a:r>
            <a:r>
              <a:rPr lang="en-US" sz="2400" b="1" dirty="0" err="1"/>
              <a:t>nào</a:t>
            </a:r>
            <a:r>
              <a:rPr lang="en-US" sz="2400" b="1" dirty="0"/>
              <a:t> </a:t>
            </a:r>
            <a:r>
              <a:rPr lang="en-US" sz="2400" b="1" dirty="0" err="1"/>
              <a:t>sau</a:t>
            </a:r>
            <a:r>
              <a:rPr lang="en-US" sz="2400" b="1" dirty="0"/>
              <a:t> </a:t>
            </a:r>
            <a:r>
              <a:rPr lang="en-US" sz="2400" b="1" dirty="0" err="1"/>
              <a:t>đây</a:t>
            </a:r>
            <a:r>
              <a:rPr lang="en-US" sz="2400" b="1" dirty="0"/>
              <a:t> </a:t>
            </a:r>
            <a:r>
              <a:rPr lang="en-US" sz="2400" b="1" dirty="0" err="1"/>
              <a:t>là</a:t>
            </a:r>
            <a:r>
              <a:rPr lang="en-US" sz="2400" b="1" dirty="0"/>
              <a:t> </a:t>
            </a:r>
            <a:r>
              <a:rPr lang="en-US" sz="2400" b="1" dirty="0" err="1"/>
              <a:t>tính</a:t>
            </a:r>
            <a:r>
              <a:rPr lang="en-US" sz="2400" b="1" dirty="0"/>
              <a:t> </a:t>
            </a:r>
            <a:r>
              <a:rPr lang="en-US" sz="2400" b="1" dirty="0" err="1"/>
              <a:t>chất</a:t>
            </a:r>
            <a:r>
              <a:rPr lang="en-US" sz="2400" b="1" dirty="0"/>
              <a:t> </a:t>
            </a:r>
            <a:r>
              <a:rPr lang="en-US" sz="2400" b="1" dirty="0" err="1"/>
              <a:t>đặc</a:t>
            </a:r>
            <a:r>
              <a:rPr lang="en-US" sz="2400" b="1" dirty="0"/>
              <a:t> </a:t>
            </a:r>
            <a:r>
              <a:rPr lang="en-US" sz="2400" b="1" dirty="0" err="1"/>
              <a:t>trưng</a:t>
            </a:r>
            <a:r>
              <a:rPr lang="en-US" sz="2400" b="1" dirty="0"/>
              <a:t> </a:t>
            </a:r>
            <a:r>
              <a:rPr lang="en-US" sz="2400" b="1" dirty="0" err="1"/>
              <a:t>của</a:t>
            </a:r>
            <a:r>
              <a:rPr lang="en-US" sz="2400" b="1" dirty="0"/>
              <a:t> acid:</a:t>
            </a:r>
            <a:endParaRPr lang="en-US" sz="2400" dirty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8823" y="3795020"/>
            <a:ext cx="9196252" cy="273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62593" y="3928609"/>
            <a:ext cx="738051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A. Tan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nước</a:t>
            </a:r>
            <a:endParaRPr lang="en-US" sz="3200" dirty="0"/>
          </a:p>
          <a:p>
            <a:r>
              <a:rPr lang="en-US" sz="3200" dirty="0"/>
              <a:t>B. </a:t>
            </a:r>
            <a:r>
              <a:rPr lang="en-US" sz="3200" dirty="0" err="1"/>
              <a:t>Tác</a:t>
            </a:r>
            <a:r>
              <a:rPr lang="en-US" sz="3200" dirty="0"/>
              <a:t> </a:t>
            </a:r>
            <a:r>
              <a:rPr lang="en-US" sz="3200" dirty="0" err="1"/>
              <a:t>dụng</a:t>
            </a:r>
            <a:r>
              <a:rPr lang="en-US" sz="3200" dirty="0"/>
              <a:t> </a:t>
            </a:r>
            <a:r>
              <a:rPr lang="en-US" sz="3200" dirty="0" err="1"/>
              <a:t>với</a:t>
            </a:r>
            <a:r>
              <a:rPr lang="en-US" sz="3200" dirty="0"/>
              <a:t> base</a:t>
            </a:r>
          </a:p>
          <a:p>
            <a:r>
              <a:rPr lang="en-US" sz="3200" dirty="0"/>
              <a:t>C. </a:t>
            </a:r>
            <a:r>
              <a:rPr lang="en-US" sz="3200" dirty="0" err="1"/>
              <a:t>Tác</a:t>
            </a:r>
            <a:r>
              <a:rPr lang="en-US" sz="3200" dirty="0"/>
              <a:t> </a:t>
            </a:r>
            <a:r>
              <a:rPr lang="en-US" sz="3200" dirty="0" err="1"/>
              <a:t>dụng</a:t>
            </a:r>
            <a:r>
              <a:rPr lang="en-US" sz="3200" dirty="0"/>
              <a:t> </a:t>
            </a:r>
            <a:r>
              <a:rPr lang="en-US" sz="3200" dirty="0" err="1"/>
              <a:t>với</a:t>
            </a:r>
            <a:r>
              <a:rPr lang="en-US" sz="3200" dirty="0"/>
              <a:t> basic oxide</a:t>
            </a:r>
          </a:p>
          <a:p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62594" y="5564734"/>
            <a:ext cx="48201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D. </a:t>
            </a:r>
            <a:r>
              <a:rPr lang="en-US" sz="3200" dirty="0" err="1"/>
              <a:t>Tất</a:t>
            </a:r>
            <a:r>
              <a:rPr lang="en-US" sz="3200" dirty="0"/>
              <a:t> </a:t>
            </a:r>
            <a:r>
              <a:rPr lang="en-US" sz="3200" dirty="0" err="1"/>
              <a:t>cả</a:t>
            </a:r>
            <a:r>
              <a:rPr lang="en-US" sz="3200" dirty="0"/>
              <a:t> </a:t>
            </a:r>
            <a:r>
              <a:rPr lang="en-US" sz="3200" dirty="0" err="1"/>
              <a:t>tính</a:t>
            </a:r>
            <a:r>
              <a:rPr lang="en-US" sz="3200" dirty="0"/>
              <a:t> </a:t>
            </a:r>
            <a:r>
              <a:rPr lang="en-US" sz="3200" dirty="0" err="1"/>
              <a:t>chất</a:t>
            </a:r>
            <a:r>
              <a:rPr lang="en-US" sz="3200" dirty="0"/>
              <a:t> </a:t>
            </a:r>
            <a:r>
              <a:rPr lang="en-US" sz="3200" dirty="0" err="1"/>
              <a:t>trên</a:t>
            </a:r>
            <a:endParaRPr lang="en-US" sz="3200" dirty="0"/>
          </a:p>
        </p:txBody>
      </p:sp>
      <p:sp>
        <p:nvSpPr>
          <p:cNvPr id="16" name="Oval 15"/>
          <p:cNvSpPr/>
          <p:nvPr/>
        </p:nvSpPr>
        <p:spPr>
          <a:xfrm>
            <a:off x="744582" y="5430564"/>
            <a:ext cx="96665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66651" y="692331"/>
            <a:ext cx="3618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A.TRẮC NGHIỆM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960828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2" grpId="0"/>
      <p:bldP spid="13" grpId="0"/>
      <p:bldP spid="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417639"/>
            <a:ext cx="8229600" cy="4525963"/>
          </a:xfrm>
        </p:spPr>
        <p:txBody>
          <a:bodyPr/>
          <a:lstStyle/>
          <a:p>
            <a:r>
              <a:rPr lang="vi-VN" dirty="0"/>
              <a:t>PTHH: Mg+ </a:t>
            </a:r>
            <a:r>
              <a:rPr lang="en-US" dirty="0" smtClean="0"/>
              <a:t>2HCl </a:t>
            </a:r>
            <a:r>
              <a:rPr lang="vi-VN" dirty="0" smtClean="0">
                <a:sym typeface="Wingdings" panose="05000000000000000000" pitchFamily="2" charset="2"/>
              </a:rPr>
              <a:t></a:t>
            </a:r>
            <a:r>
              <a:rPr lang="vi-VN" dirty="0" smtClean="0"/>
              <a:t> </a:t>
            </a:r>
            <a:r>
              <a:rPr lang="en-US" dirty="0" err="1" smtClean="0"/>
              <a:t>MgCl</a:t>
            </a:r>
            <a:r>
              <a:rPr lang="vi-VN" baseline="-25000" dirty="0" smtClean="0"/>
              <a:t>2</a:t>
            </a:r>
            <a:r>
              <a:rPr lang="en-US" baseline="-25000" dirty="0" smtClean="0"/>
              <a:t>    </a:t>
            </a:r>
            <a:r>
              <a:rPr lang="vi-VN" dirty="0" smtClean="0"/>
              <a:t>+ </a:t>
            </a:r>
            <a:r>
              <a:rPr lang="en-US" dirty="0" smtClean="0"/>
              <a:t>  </a:t>
            </a:r>
            <a:r>
              <a:rPr lang="vi-VN" dirty="0" smtClean="0"/>
              <a:t>H</a:t>
            </a:r>
            <a:r>
              <a:rPr lang="vi-VN" baseline="-25000" dirty="0" smtClean="0"/>
              <a:t>2</a:t>
            </a:r>
            <a:r>
              <a:rPr lang="vi-VN" dirty="0" smtClean="0"/>
              <a:t>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vi-VN" dirty="0" smtClean="0">
                    <a:effectLst/>
                  </a:rPr>
                  <a:t>Ta có: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vi-VN">
                            <a:effectLst/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a:rPr lang="vi-VN" i="1">
                            <a:effectLst/>
                            <a:latin typeface="Cambria Math" panose="02040503050406030204" pitchFamily="18" charset="0"/>
                          </a:rPr>
                          <m:t>𝑀𝑔</m:t>
                        </m:r>
                      </m:sub>
                    </m:sSub>
                    <m:r>
                      <a:rPr lang="vi-VN">
                        <a:effectLst/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vi-VN">
                                <a:effectLst/>
                                <a:latin typeface="Cambria Math" panose="02040503050406030204" pitchFamily="18" charset="0"/>
                              </a:rPr>
                              <m:t>m</m:t>
                            </m:r>
                          </m:e>
                          <m:sub/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vi-VN">
                                <a:effectLst/>
                                <a:latin typeface="Cambria Math" panose="02040503050406030204" pitchFamily="18" charset="0"/>
                              </a:rPr>
                              <m:t>M</m:t>
                            </m:r>
                          </m:e>
                          <m:sub/>
                        </m:sSub>
                      </m:den>
                    </m:f>
                    <m:r>
                      <a:rPr lang="vi-VN" i="1">
                        <a:effectLst/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>
                            <a:effectLst/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vi-VN">
                            <a:effectLst/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vi-VN">
                            <a:effectLst/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vi-VN">
                            <a:effectLst/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vi-VN" i="1">
                        <a:effectLst/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effectLst/>
                        <a:latin typeface="Cambria Math" panose="02040503050406030204" pitchFamily="18" charset="0"/>
                      </a:rPr>
                      <m:t> </m:t>
                    </m:r>
                    <m:r>
                      <a:rPr lang="vi-VN" i="1">
                        <a:effectLst/>
                        <a:latin typeface="Cambria Math" panose="02040503050406030204" pitchFamily="18" charset="0"/>
                      </a:rPr>
                      <m:t>0</m:t>
                    </m:r>
                    <m:r>
                      <a:rPr lang="vi-VN" i="1">
                        <a:effectLst/>
                        <a:latin typeface="Cambria Math" panose="02040503050406030204" pitchFamily="18" charset="0"/>
                      </a:rPr>
                      <m:t>,</m:t>
                    </m:r>
                    <m:r>
                      <a:rPr lang="vi-VN" i="1">
                        <a:effectLst/>
                        <a:latin typeface="Cambria Math" panose="02040503050406030204" pitchFamily="18" charset="0"/>
                      </a:rPr>
                      <m:t>2</m:t>
                    </m:r>
                    <m:r>
                      <a:rPr lang="vi-VN" i="1">
                        <a:effectLst/>
                        <a:latin typeface="Cambria Math" panose="02040503050406030204" pitchFamily="18" charset="0"/>
                      </a:rPr>
                      <m:t> (</m:t>
                    </m:r>
                    <m:r>
                      <a:rPr lang="vi-VN" i="1">
                        <a:effectLst/>
                        <a:latin typeface="Cambria Math" panose="02040503050406030204" pitchFamily="18" charset="0"/>
                      </a:rPr>
                      <m:t>𝑚𝑜𝑙</m:t>
                    </m:r>
                    <m:r>
                      <a:rPr lang="vi-VN" i="1">
                        <a:effectLst/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vi-VN" dirty="0">
                    <a:effectLst/>
                  </a:rPr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590800" y="2043620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(mol)	</a:t>
            </a:r>
            <a:r>
              <a:rPr lang="vi-VN" sz="2400" dirty="0" smtClean="0"/>
              <a:t>1</a:t>
            </a:r>
            <a:r>
              <a:rPr lang="en-US" sz="2400" dirty="0"/>
              <a:t> </a:t>
            </a:r>
            <a:r>
              <a:rPr lang="en-US" sz="2400" dirty="0" smtClean="0"/>
              <a:t>                                               </a:t>
            </a:r>
            <a:r>
              <a:rPr lang="vi-VN" sz="2400" dirty="0" smtClean="0"/>
              <a:t> </a:t>
            </a:r>
            <a:r>
              <a:rPr lang="vi-VN" sz="2400" dirty="0"/>
              <a:t>1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2350533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     </a:t>
            </a:r>
            <a:r>
              <a:rPr lang="vi-VN" sz="2400" dirty="0" smtClean="0">
                <a:solidFill>
                  <a:srgbClr val="FF0000"/>
                </a:solidFill>
              </a:rPr>
              <a:t>0,2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    </a:t>
            </a:r>
            <a:r>
              <a:rPr lang="en-US" sz="2400" dirty="0" smtClean="0">
                <a:solidFill>
                  <a:srgbClr val="FF0000"/>
                </a:solidFill>
              </a:rPr>
              <a:t>                             </a:t>
            </a:r>
            <a:r>
              <a:rPr lang="vi-VN" sz="2400" dirty="0" smtClean="0">
                <a:solidFill>
                  <a:srgbClr val="FF0000"/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vi-VN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       </a:t>
            </a:r>
            <a:r>
              <a:rPr lang="vi-VN" sz="2400" dirty="0">
                <a:solidFill>
                  <a:srgbClr val="FF0000"/>
                </a:solidFill>
              </a:rPr>
              <a:t>0,2</a:t>
            </a:r>
            <a:endParaRPr lang="en-US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209800" y="3019069"/>
                <a:ext cx="8153400" cy="560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vi-VN" sz="280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vi-VN" sz="280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vi-VN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vi-VN" sz="280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vi-VN" sz="280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vi-VN" sz="280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vi-VN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280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>
                          <a:latin typeface="Cambria Math" panose="02040503050406030204" pitchFamily="18" charset="0"/>
                        </a:rPr>
                        <m:t>24</m:t>
                      </m:r>
                      <m:r>
                        <a:rPr lang="en-US" sz="280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>
                          <a:latin typeface="Cambria Math" panose="02040503050406030204" pitchFamily="18" charset="0"/>
                        </a:rPr>
                        <m:t>79</m:t>
                      </m:r>
                      <m:r>
                        <a:rPr lang="vi-VN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vi-VN" sz="2800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vi-VN" sz="28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vi-VN" sz="28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24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79</m:t>
                      </m:r>
                      <m:r>
                        <a:rPr lang="vi-VN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96</m:t>
                      </m:r>
                      <m:r>
                        <a:rPr lang="vi-VN" sz="2800" i="1">
                          <a:latin typeface="Cambria Math" panose="02040503050406030204" pitchFamily="18" charset="0"/>
                        </a:rPr>
                        <m:t>( </m:t>
                      </m:r>
                      <m:r>
                        <a:rPr lang="vi-VN" sz="2800" i="1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vi-VN" sz="2800" i="1">
                          <a:latin typeface="Cambria Math" panose="02040503050406030204" pitchFamily="18" charset="0"/>
                        </a:rPr>
                        <m:t> 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3019069"/>
                <a:ext cx="8153400" cy="5602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083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5" grpId="0"/>
      <p:bldP spid="6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3954" y="483326"/>
            <a:ext cx="11429999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4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dirty="0"/>
              <a:t>Hòa tan </a:t>
            </a:r>
            <a:r>
              <a:rPr lang="en-US" sz="3200" dirty="0" err="1"/>
              <a:t>hoàn</a:t>
            </a:r>
            <a:r>
              <a:rPr lang="en-US" sz="3200" dirty="0"/>
              <a:t> </a:t>
            </a:r>
            <a:r>
              <a:rPr lang="en-US" sz="3200" dirty="0" err="1"/>
              <a:t>toàn</a:t>
            </a:r>
            <a:r>
              <a:rPr lang="en-US" sz="3200" dirty="0"/>
              <a:t> </a:t>
            </a:r>
            <a:r>
              <a:rPr lang="en-US" sz="3200" dirty="0" smtClean="0"/>
              <a:t>4,8 </a:t>
            </a:r>
            <a:r>
              <a:rPr lang="en-US" sz="3200" dirty="0"/>
              <a:t>g </a:t>
            </a:r>
            <a:r>
              <a:rPr lang="en-US" sz="3200" dirty="0" err="1"/>
              <a:t>kim</a:t>
            </a:r>
            <a:r>
              <a:rPr lang="en-US" sz="3200" dirty="0"/>
              <a:t> </a:t>
            </a:r>
            <a:r>
              <a:rPr lang="en-US" sz="3200" dirty="0" err="1"/>
              <a:t>loại</a:t>
            </a:r>
            <a:r>
              <a:rPr lang="en-US" sz="3200" dirty="0"/>
              <a:t> Magnesium (Mg) </a:t>
            </a:r>
            <a:r>
              <a:rPr lang="en-US" sz="3200" dirty="0" err="1"/>
              <a:t>vào</a:t>
            </a:r>
            <a:r>
              <a:rPr lang="en-US" sz="3200" dirty="0"/>
              <a:t> 200 ml dung </a:t>
            </a:r>
            <a:r>
              <a:rPr lang="en-US" sz="3200" dirty="0" err="1"/>
              <a:t>dịch</a:t>
            </a:r>
            <a:r>
              <a:rPr lang="en-US" sz="3200" dirty="0"/>
              <a:t> Hydrochloric acid (</a:t>
            </a:r>
            <a:r>
              <a:rPr lang="en-US" sz="3200" dirty="0" err="1"/>
              <a:t>HCl</a:t>
            </a:r>
            <a:r>
              <a:rPr lang="en-US" sz="3200" dirty="0"/>
              <a:t>) </a:t>
            </a:r>
            <a:r>
              <a:rPr lang="en-US" sz="3200" dirty="0" err="1"/>
              <a:t>theot</a:t>
            </a:r>
            <a:r>
              <a:rPr lang="en-US" sz="3200" dirty="0"/>
              <a:t> PTHH </a:t>
            </a:r>
            <a:r>
              <a:rPr lang="en-US" sz="3200" dirty="0" err="1"/>
              <a:t>sau</a:t>
            </a:r>
            <a:r>
              <a:rPr lang="en-US" sz="3200" dirty="0"/>
              <a:t>:</a:t>
            </a:r>
          </a:p>
          <a:p>
            <a:r>
              <a:rPr lang="en-US" sz="3200" dirty="0"/>
              <a:t>Mg   +   2HCl  </a:t>
            </a:r>
            <a:r>
              <a:rPr lang="en-US" sz="3200" dirty="0">
                <a:sym typeface="Wingdings" panose="05000000000000000000" pitchFamily="2" charset="2"/>
              </a:rPr>
              <a:t></a:t>
            </a:r>
            <a:r>
              <a:rPr lang="en-US" sz="3200" dirty="0"/>
              <a:t>  MgCl</a:t>
            </a:r>
            <a:r>
              <a:rPr lang="en-US" sz="3200" baseline="-25000" dirty="0"/>
              <a:t>2 </a:t>
            </a:r>
            <a:r>
              <a:rPr lang="en-US" sz="3200" dirty="0"/>
              <a:t>  +  H</a:t>
            </a:r>
            <a:r>
              <a:rPr lang="en-US" sz="3200" baseline="-25000" dirty="0"/>
              <a:t>2</a:t>
            </a:r>
            <a:endParaRPr lang="en-US" sz="3200" dirty="0"/>
          </a:p>
          <a:p>
            <a:r>
              <a:rPr lang="en-US" sz="3200" dirty="0" err="1"/>
              <a:t>Tính</a:t>
            </a:r>
            <a:r>
              <a:rPr lang="en-US" sz="3200" dirty="0"/>
              <a:t> </a:t>
            </a:r>
            <a:r>
              <a:rPr lang="en-US" sz="3200" dirty="0" err="1"/>
              <a:t>nồng</a:t>
            </a:r>
            <a:r>
              <a:rPr lang="en-US" sz="3200" dirty="0"/>
              <a:t> </a:t>
            </a:r>
            <a:r>
              <a:rPr lang="en-US" sz="3200" dirty="0" err="1"/>
              <a:t>độ</a:t>
            </a:r>
            <a:r>
              <a:rPr lang="en-US" sz="3200" dirty="0"/>
              <a:t> </a:t>
            </a:r>
            <a:r>
              <a:rPr lang="en-US" sz="3200" dirty="0" err="1"/>
              <a:t>mol</a:t>
            </a:r>
            <a:r>
              <a:rPr lang="en-US" sz="3200" dirty="0"/>
              <a:t> </a:t>
            </a:r>
            <a:r>
              <a:rPr lang="en-US" sz="3200" dirty="0" err="1"/>
              <a:t>của</a:t>
            </a:r>
            <a:r>
              <a:rPr lang="en-US" sz="3200" dirty="0"/>
              <a:t> dung </a:t>
            </a:r>
            <a:r>
              <a:rPr lang="en-US" sz="3200" dirty="0" err="1"/>
              <a:t>dịch</a:t>
            </a:r>
            <a:r>
              <a:rPr lang="en-US" sz="3200" dirty="0"/>
              <a:t> Hydrochloric acid (</a:t>
            </a:r>
            <a:r>
              <a:rPr lang="en-US" sz="3200" dirty="0" err="1"/>
              <a:t>HCl</a:t>
            </a:r>
            <a:r>
              <a:rPr lang="en-US" sz="3200" dirty="0"/>
              <a:t>) </a:t>
            </a:r>
            <a:r>
              <a:rPr lang="en-US" sz="3200" dirty="0" err="1"/>
              <a:t>đã</a:t>
            </a:r>
            <a:r>
              <a:rPr lang="en-US" sz="3200" dirty="0"/>
              <a:t> </a:t>
            </a:r>
            <a:r>
              <a:rPr lang="en-US" sz="3200" dirty="0" err="1"/>
              <a:t>phản</a:t>
            </a:r>
            <a:r>
              <a:rPr lang="en-US" sz="3200" dirty="0"/>
              <a:t> </a:t>
            </a:r>
            <a:r>
              <a:rPr lang="en-US" sz="3200" dirty="0" err="1"/>
              <a:t>ứng</a:t>
            </a:r>
            <a:endParaRPr lang="en-US" sz="3200" dirty="0"/>
          </a:p>
          <a:p>
            <a:r>
              <a:rPr lang="en-US" sz="3200" dirty="0"/>
              <a:t> (Mg = 24)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7326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81200" y="1417639"/>
            <a:ext cx="8229600" cy="4525963"/>
          </a:xfrm>
        </p:spPr>
        <p:txBody>
          <a:bodyPr/>
          <a:lstStyle/>
          <a:p>
            <a:r>
              <a:rPr lang="vi-VN" dirty="0"/>
              <a:t>PTHH: Mg+ </a:t>
            </a:r>
            <a:r>
              <a:rPr lang="en-US" dirty="0" smtClean="0"/>
              <a:t>2HCl </a:t>
            </a:r>
            <a:r>
              <a:rPr lang="vi-VN" dirty="0" smtClean="0">
                <a:sym typeface="Wingdings" panose="05000000000000000000" pitchFamily="2" charset="2"/>
              </a:rPr>
              <a:t></a:t>
            </a:r>
            <a:r>
              <a:rPr lang="vi-VN" dirty="0" smtClean="0"/>
              <a:t> </a:t>
            </a:r>
            <a:r>
              <a:rPr lang="en-US" dirty="0" err="1" smtClean="0"/>
              <a:t>MgCl</a:t>
            </a:r>
            <a:r>
              <a:rPr lang="vi-VN" baseline="-25000" dirty="0" smtClean="0"/>
              <a:t>2</a:t>
            </a:r>
            <a:r>
              <a:rPr lang="en-US" baseline="-25000" dirty="0" smtClean="0"/>
              <a:t>    </a:t>
            </a:r>
            <a:r>
              <a:rPr lang="vi-VN" dirty="0" smtClean="0"/>
              <a:t>+ </a:t>
            </a:r>
            <a:r>
              <a:rPr lang="en-US" dirty="0" smtClean="0"/>
              <a:t>  </a:t>
            </a:r>
            <a:r>
              <a:rPr lang="vi-VN" dirty="0" smtClean="0"/>
              <a:t>H</a:t>
            </a:r>
            <a:r>
              <a:rPr lang="vi-VN" baseline="-25000" dirty="0" smtClean="0"/>
              <a:t>2</a:t>
            </a:r>
            <a:r>
              <a:rPr lang="vi-VN" dirty="0" smtClean="0"/>
              <a:t>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vi-VN" dirty="0" smtClean="0">
                    <a:effectLst/>
                  </a:rPr>
                  <a:t>Ta có: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vi-VN">
                            <a:effectLst/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a:rPr lang="vi-VN" i="1">
                            <a:effectLst/>
                            <a:latin typeface="Cambria Math" panose="02040503050406030204" pitchFamily="18" charset="0"/>
                          </a:rPr>
                          <m:t>𝑀𝑔</m:t>
                        </m:r>
                      </m:sub>
                    </m:sSub>
                    <m:r>
                      <a:rPr lang="vi-VN">
                        <a:effectLst/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vi-VN">
                                <a:effectLst/>
                                <a:latin typeface="Cambria Math" panose="02040503050406030204" pitchFamily="18" charset="0"/>
                              </a:rPr>
                              <m:t>m</m:t>
                            </m:r>
                          </m:e>
                          <m:sub/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vi-VN">
                                <a:effectLst/>
                                <a:latin typeface="Cambria Math" panose="02040503050406030204" pitchFamily="18" charset="0"/>
                              </a:rPr>
                              <m:t>M</m:t>
                            </m:r>
                          </m:e>
                          <m:sub/>
                        </m:sSub>
                      </m:den>
                    </m:f>
                    <m:r>
                      <a:rPr lang="vi-VN" i="1">
                        <a:effectLst/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>
                            <a:effectLst/>
                            <a:latin typeface="Cambria Math" panose="02040503050406030204" pitchFamily="18" charset="0"/>
                          </a:rPr>
                          <m:t>4,8</m:t>
                        </m:r>
                      </m:num>
                      <m:den>
                        <m:r>
                          <a:rPr lang="vi-VN">
                            <a:effectLst/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vi-VN" i="1">
                        <a:effectLst/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effectLst/>
                        <a:latin typeface="Cambria Math" panose="02040503050406030204" pitchFamily="18" charset="0"/>
                      </a:rPr>
                      <m:t> </m:t>
                    </m:r>
                    <m:r>
                      <a:rPr lang="vi-VN" i="1">
                        <a:effectLst/>
                        <a:latin typeface="Cambria Math" panose="02040503050406030204" pitchFamily="18" charset="0"/>
                      </a:rPr>
                      <m:t>0,2 (</m:t>
                    </m:r>
                    <m:r>
                      <a:rPr lang="vi-VN" i="1">
                        <a:effectLst/>
                        <a:latin typeface="Cambria Math" panose="02040503050406030204" pitchFamily="18" charset="0"/>
                      </a:rPr>
                      <m:t>𝑚𝑜𝑙</m:t>
                    </m:r>
                    <m:r>
                      <a:rPr lang="vi-VN" i="1">
                        <a:effectLst/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vi-VN" dirty="0">
                    <a:effectLst/>
                  </a:rPr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590800" y="2043620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(mol)	</a:t>
            </a:r>
            <a:r>
              <a:rPr lang="vi-VN" sz="2400" dirty="0" smtClean="0"/>
              <a:t>1</a:t>
            </a:r>
            <a:r>
              <a:rPr lang="en-US" sz="2400" dirty="0"/>
              <a:t> </a:t>
            </a:r>
            <a:r>
              <a:rPr lang="en-US" sz="2400" dirty="0" smtClean="0"/>
              <a:t>         2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2350533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     </a:t>
            </a:r>
            <a:r>
              <a:rPr lang="vi-VN" sz="2400" dirty="0" smtClean="0">
                <a:solidFill>
                  <a:srgbClr val="FF0000"/>
                </a:solidFill>
              </a:rPr>
              <a:t>0,2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vi-VN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    </a:t>
            </a:r>
            <a:r>
              <a:rPr lang="vi-VN" sz="2400" dirty="0" smtClean="0">
                <a:solidFill>
                  <a:srgbClr val="FF0000"/>
                </a:solidFill>
              </a:rPr>
              <a:t>0,</a:t>
            </a:r>
            <a:r>
              <a:rPr lang="en-US" sz="2400" dirty="0" smtClean="0">
                <a:solidFill>
                  <a:srgbClr val="FF0000"/>
                </a:solidFill>
              </a:rPr>
              <a:t>4</a:t>
            </a:r>
            <a:endParaRPr lang="en-US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981200" y="3474720"/>
                <a:ext cx="6966857" cy="7369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) 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𝐂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𝐌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𝐻𝐶𝑙</m:t>
                        </m:r>
                      </m:sub>
                    </m:sSub>
                    <m:r>
                      <a:rPr lang="en-US" sz="280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𝐧</m:t>
                            </m:r>
                          </m:e>
                          <m:sub/>
                        </m:sSub>
                      </m:num>
                      <m:den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𝐕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𝐝𝐝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>
                            <a:latin typeface="Cambria Math" panose="02040503050406030204" pitchFamily="18" charset="0"/>
                          </a:rPr>
                          <m:t> 0,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2800">
                            <a:latin typeface="Cambria Math" panose="02040503050406030204" pitchFamily="18" charset="0"/>
                          </a:rPr>
                          <m:t>0,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/>
                  <a:t>=2(M)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3474720"/>
                <a:ext cx="6966857" cy="736933"/>
              </a:xfrm>
              <a:prstGeom prst="rect">
                <a:avLst/>
              </a:prstGeom>
              <a:blipFill>
                <a:blip r:embed="rId3"/>
                <a:stretch>
                  <a:fillRect b="-4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5877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5" grpId="0"/>
      <p:bldP spid="6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3965" y="1218445"/>
            <a:ext cx="9139645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 err="1" smtClean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3: </a:t>
            </a:r>
            <a:r>
              <a:rPr lang="en-US" sz="2800" dirty="0" err="1" smtClean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Hòa</a:t>
            </a:r>
            <a:r>
              <a:rPr lang="en-US" sz="2800" dirty="0" smtClean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tan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toàn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9,75 g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kim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Zinc (Zn)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Hydrochloric acid (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HCl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PTHH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:</a:t>
            </a:r>
            <a:endParaRPr lang="en-US" sz="2000" dirty="0">
              <a:latin typeface="Trebuchet MS" panose="020B0603020202020204" pitchFamily="34" charset="0"/>
              <a:ea typeface="Trebuchet MS" panose="020B0603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Zn    +   2HCl  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 ZnCl</a:t>
            </a:r>
            <a:r>
              <a:rPr lang="en-US" sz="2800" baseline="-250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2 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 +  H</a:t>
            </a:r>
            <a:r>
              <a:rPr lang="en-US" sz="2800" baseline="-250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2</a:t>
            </a:r>
            <a:endParaRPr lang="en-US" sz="2000" dirty="0">
              <a:latin typeface="Trebuchet MS" panose="020B0603020202020204" pitchFamily="34" charset="0"/>
              <a:ea typeface="Trebuchet MS" panose="020B0603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Hydrogen (H</a:t>
            </a:r>
            <a:r>
              <a:rPr lang="en-US" sz="2800" baseline="-250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thoát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đkc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(ở 25 </a:t>
            </a:r>
            <a:r>
              <a:rPr lang="en-US" sz="2800" baseline="300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0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C, 1 bar)</a:t>
            </a:r>
            <a:endParaRPr lang="en-US" sz="2000" dirty="0">
              <a:latin typeface="Trebuchet MS" panose="020B0603020202020204" pitchFamily="34" charset="0"/>
              <a:ea typeface="Trebuchet MS" panose="020B0603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(Zn = 65)</a:t>
            </a:r>
            <a:endParaRPr lang="en-US" sz="200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88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640013" y="1774826"/>
            <a:ext cx="9067800" cy="523875"/>
            <a:chOff x="996203" y="4162682"/>
            <a:chExt cx="8534400" cy="903743"/>
          </a:xfrm>
        </p:grpSpPr>
        <p:sp>
          <p:nvSpPr>
            <p:cNvPr id="16408" name="Text Box 6"/>
            <p:cNvSpPr txBox="1">
              <a:spLocks noChangeArrowheads="1"/>
            </p:cNvSpPr>
            <p:nvPr/>
          </p:nvSpPr>
          <p:spPr bwMode="auto">
            <a:xfrm>
              <a:off x="996203" y="4162682"/>
              <a:ext cx="8534400" cy="9037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a.     Zn	+	</a:t>
              </a:r>
              <a:r>
                <a:rPr lang="en-US" altLang="vi-VN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2 </a:t>
              </a:r>
              <a:r>
                <a:rPr lang="en-US" altLang="vi-VN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HCl</a:t>
              </a:r>
              <a:r>
                <a:rPr lang="en-US" altLang="vi-VN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	      </a:t>
              </a:r>
              <a:r>
                <a:rPr lang="en-US" altLang="vi-VN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 </a:t>
              </a:r>
              <a:r>
                <a:rPr lang="en-US" altLang="vi-VN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+   </a:t>
              </a:r>
              <a:r>
                <a:rPr lang="en-US" altLang="vi-VN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ZnCl</a:t>
              </a:r>
              <a:r>
                <a:rPr lang="en-US" altLang="vi-VN" sz="2800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2  </a:t>
              </a:r>
              <a:r>
                <a:rPr lang="en-US" altLang="vi-VN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+        </a:t>
              </a:r>
              <a:r>
                <a:rPr lang="en-US" altLang="vi-VN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H</a:t>
              </a:r>
              <a:r>
                <a:rPr lang="en-US" altLang="vi-VN" sz="2800" baseline="-250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vi-VN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 </a:t>
              </a:r>
            </a:p>
          </p:txBody>
        </p:sp>
        <p:cxnSp>
          <p:nvCxnSpPr>
            <p:cNvPr id="4" name="Straight Arrow Connector 3"/>
            <p:cNvCxnSpPr/>
            <p:nvPr/>
          </p:nvCxnSpPr>
          <p:spPr>
            <a:xfrm>
              <a:off x="5091579" y="4614554"/>
              <a:ext cx="533400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416050" y="2452689"/>
            <a:ext cx="9575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Constantia" panose="02030602050306030303" pitchFamily="18" charset="0"/>
              </a:rPr>
              <a:t>  </a:t>
            </a:r>
            <a:r>
              <a:rPr lang="en-US" altLang="vi-VN" sz="2800" b="0" dirty="0">
                <a:latin typeface="Constantia" panose="02030602050306030303" pitchFamily="18" charset="0"/>
              </a:rPr>
              <a:t>Theo PT:    </a:t>
            </a:r>
            <a:r>
              <a:rPr lang="en-US" altLang="vi-V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1mol 	      :         </a:t>
            </a:r>
            <a:r>
              <a:rPr lang="en-US" altLang="vi-VN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2mol           </a:t>
            </a:r>
            <a:r>
              <a:rPr lang="en-US" altLang="vi-V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1mol       :   1mol</a:t>
            </a:r>
            <a:endParaRPr lang="vi-VN" altLang="vi-VN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8" name="Rectangle 2"/>
          <p:cNvSpPr>
            <a:spLocks noChangeArrowheads="1"/>
          </p:cNvSpPr>
          <p:nvPr/>
        </p:nvSpPr>
        <p:spPr bwMode="auto">
          <a:xfrm>
            <a:off x="1524000" y="-151278"/>
            <a:ext cx="1349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2800">
              <a:latin typeface="Constantia" panose="02030602050306030303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14689" y="3108325"/>
            <a:ext cx="15589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0,15mol</a:t>
            </a:r>
            <a:endParaRPr lang="vi-VN" alt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035551" y="3116264"/>
            <a:ext cx="17827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vi-VN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261476" y="3140075"/>
            <a:ext cx="15033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0,15mol</a:t>
            </a:r>
            <a:endParaRPr lang="vi-VN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3" name="Rectangle 4"/>
          <p:cNvSpPr>
            <a:spLocks noChangeArrowheads="1"/>
          </p:cNvSpPr>
          <p:nvPr/>
        </p:nvSpPr>
        <p:spPr bwMode="auto">
          <a:xfrm>
            <a:off x="1524000" y="-151278"/>
            <a:ext cx="1349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2800">
              <a:latin typeface="Constantia" panose="02030602050306030303" pitchFamily="18" charset="0"/>
            </a:endParaRPr>
          </a:p>
        </p:txBody>
      </p:sp>
      <p:sp>
        <p:nvSpPr>
          <p:cNvPr id="16394" name="Rectangle 6"/>
          <p:cNvSpPr>
            <a:spLocks noChangeArrowheads="1"/>
          </p:cNvSpPr>
          <p:nvPr/>
        </p:nvSpPr>
        <p:spPr bwMode="auto">
          <a:xfrm>
            <a:off x="1524000" y="-151278"/>
            <a:ext cx="1349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2800">
              <a:latin typeface="Constantia" panose="02030602050306030303" pitchFamily="18" charset="0"/>
            </a:endParaRPr>
          </a:p>
        </p:txBody>
      </p:sp>
      <p:sp>
        <p:nvSpPr>
          <p:cNvPr id="16395" name="Rectangle 8"/>
          <p:cNvSpPr>
            <a:spLocks noChangeArrowheads="1"/>
          </p:cNvSpPr>
          <p:nvPr/>
        </p:nvSpPr>
        <p:spPr bwMode="auto">
          <a:xfrm>
            <a:off x="1524000" y="-151278"/>
            <a:ext cx="1349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2800">
              <a:latin typeface="Constantia" panose="02030602050306030303" pitchFamily="18" charset="0"/>
            </a:endParaRP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5253038" y="19051"/>
            <a:ext cx="12700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>
                <a:latin typeface="Times New Roman" panose="02020603050405020304" pitchFamily="18" charset="0"/>
              </a:rPr>
              <a:t>Giải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3214689" y="644525"/>
          <a:ext cx="5114925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3" imgW="1854200" imgH="431800" progId="Equation.3">
                  <p:embed/>
                </p:oleObj>
              </mc:Choice>
              <mc:Fallback>
                <p:oleObj name="Equation" r:id="rId3" imgW="1854200" imgH="431800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89" y="644525"/>
                        <a:ext cx="5114925" cy="1176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624013" y="3138489"/>
            <a:ext cx="1655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0" dirty="0">
                <a:latin typeface="Constantia" panose="02030602050306030303" pitchFamily="18" charset="0"/>
              </a:rPr>
              <a:t>Theo </a:t>
            </a:r>
            <a:r>
              <a:rPr lang="en-US" altLang="vi-VN" sz="2800" b="0" dirty="0" err="1">
                <a:latin typeface="Constantia" panose="02030602050306030303" pitchFamily="18" charset="0"/>
              </a:rPr>
              <a:t>đb</a:t>
            </a:r>
            <a:r>
              <a:rPr lang="en-US" altLang="vi-VN" sz="2800" b="0" dirty="0">
                <a:latin typeface="Constantia" panose="02030602050306030303" pitchFamily="18" charset="0"/>
              </a:rPr>
              <a:t>:</a:t>
            </a:r>
            <a:endParaRPr lang="vi-VN" alt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401" name="Group 3"/>
          <p:cNvGrpSpPr>
            <a:grpSpLocks/>
          </p:cNvGrpSpPr>
          <p:nvPr/>
        </p:nvGrpSpPr>
        <p:grpSpPr bwMode="auto">
          <a:xfrm>
            <a:off x="1668464" y="57150"/>
            <a:ext cx="827087" cy="476250"/>
            <a:chOff x="94" y="58"/>
            <a:chExt cx="770" cy="614"/>
          </a:xfrm>
        </p:grpSpPr>
        <p:pic>
          <p:nvPicPr>
            <p:cNvPr id="16406" name="Picture 4" descr="atom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11"/>
              <a:ext cx="67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07" name="Oval 5"/>
            <p:cNvSpPr>
              <a:spLocks noChangeArrowheads="1"/>
            </p:cNvSpPr>
            <p:nvPr/>
          </p:nvSpPr>
          <p:spPr bwMode="auto">
            <a:xfrm>
              <a:off x="94" y="58"/>
              <a:ext cx="770" cy="614"/>
            </a:xfrm>
            <a:prstGeom prst="ellips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6402" name="Group 6"/>
          <p:cNvGrpSpPr>
            <a:grpSpLocks/>
          </p:cNvGrpSpPr>
          <p:nvPr/>
        </p:nvGrpSpPr>
        <p:grpSpPr bwMode="auto">
          <a:xfrm>
            <a:off x="9718675" y="44450"/>
            <a:ext cx="827088" cy="476250"/>
            <a:chOff x="94" y="58"/>
            <a:chExt cx="770" cy="614"/>
          </a:xfrm>
        </p:grpSpPr>
        <p:pic>
          <p:nvPicPr>
            <p:cNvPr id="16404" name="Picture 7" descr="atom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11"/>
              <a:ext cx="67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05" name="Oval 8"/>
            <p:cNvSpPr>
              <a:spLocks noChangeArrowheads="1"/>
            </p:cNvSpPr>
            <p:nvPr/>
          </p:nvSpPr>
          <p:spPr bwMode="auto">
            <a:xfrm>
              <a:off x="94" y="58"/>
              <a:ext cx="770" cy="614"/>
            </a:xfrm>
            <a:prstGeom prst="ellips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403" name="Line 9"/>
          <p:cNvSpPr>
            <a:spLocks noChangeShapeType="1"/>
          </p:cNvSpPr>
          <p:nvPr/>
        </p:nvSpPr>
        <p:spPr bwMode="auto">
          <a:xfrm>
            <a:off x="1524000" y="644525"/>
            <a:ext cx="9144000" cy="0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998617" y="4036423"/>
                <a:ext cx="7889966" cy="11195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vi-VN" sz="320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vi-VN" sz="320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vi-VN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vi-VN" sz="320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vi-VN" sz="320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vi-VN" sz="320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vi-VN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24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79</m:t>
                      </m:r>
                      <m:r>
                        <a:rPr lang="vi-VN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vi-VN" sz="3200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vi-VN" sz="32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24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79</m:t>
                      </m:r>
                      <m:r>
                        <a:rPr lang="vi-VN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7185</m:t>
                      </m:r>
                      <m:r>
                        <a:rPr lang="vi-VN" sz="3200" i="1">
                          <a:latin typeface="Cambria Math" panose="02040503050406030204" pitchFamily="18" charset="0"/>
                        </a:rPr>
                        <m:t>( </m:t>
                      </m:r>
                      <m:r>
                        <a:rPr lang="vi-VN" sz="3200" i="1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vi-VN" sz="3200" i="1">
                          <a:latin typeface="Cambria Math" panose="02040503050406030204" pitchFamily="18" charset="0"/>
                        </a:rPr>
                        <m:t> )</m:t>
                      </m:r>
                    </m:oMath>
                  </m:oMathPara>
                </a14:m>
                <a:endParaRPr lang="en-US" sz="3200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8617" y="4036423"/>
                <a:ext cx="7889966" cy="111953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0211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2" grpId="0"/>
      <p:bldP spid="19" grpId="0" autoUpdateAnimBg="0"/>
      <p:bldP spid="22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06286" y="1110343"/>
            <a:ext cx="9000308" cy="34501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 smtClean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4: </a:t>
            </a:r>
            <a:r>
              <a:rPr lang="en-US" sz="2800" dirty="0" err="1" smtClean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Hòa</a:t>
            </a:r>
            <a:r>
              <a:rPr lang="en-US" sz="2800" dirty="0" smtClean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tan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hết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9,75 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g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kim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kẽm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150ml  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dung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Hydrochloric acid (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HCl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PTHH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:</a:t>
            </a:r>
            <a:endParaRPr lang="en-US" sz="2000" dirty="0">
              <a:latin typeface="Trebuchet MS" panose="020B0603020202020204" pitchFamily="34" charset="0"/>
              <a:ea typeface="Trebuchet MS" panose="020B0603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Zn    +   2HCl  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 ZnCl</a:t>
            </a:r>
            <a:r>
              <a:rPr lang="en-US" sz="2800" baseline="-250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2 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 +  H</a:t>
            </a:r>
            <a:r>
              <a:rPr lang="en-US" sz="2800" baseline="-250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2</a:t>
            </a:r>
            <a:endParaRPr lang="en-US" sz="2000" dirty="0">
              <a:latin typeface="Trebuchet MS" panose="020B0603020202020204" pitchFamily="34" charset="0"/>
              <a:ea typeface="Trebuchet MS" panose="020B0603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nồng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mol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dịch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Hydrochloric acid (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HCl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phản</a:t>
            </a: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ứng</a:t>
            </a:r>
            <a:endParaRPr lang="en-US" sz="2000" dirty="0">
              <a:latin typeface="Trebuchet MS" panose="020B0603020202020204" pitchFamily="34" charset="0"/>
              <a:ea typeface="Trebuchet MS" panose="020B0603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(Zn = 65)</a:t>
            </a:r>
            <a:endParaRPr lang="en-US" sz="200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44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640013" y="1774826"/>
            <a:ext cx="9067800" cy="523875"/>
            <a:chOff x="996203" y="4162682"/>
            <a:chExt cx="8534400" cy="903743"/>
          </a:xfrm>
        </p:grpSpPr>
        <p:sp>
          <p:nvSpPr>
            <p:cNvPr id="16408" name="Text Box 6"/>
            <p:cNvSpPr txBox="1">
              <a:spLocks noChangeArrowheads="1"/>
            </p:cNvSpPr>
            <p:nvPr/>
          </p:nvSpPr>
          <p:spPr bwMode="auto">
            <a:xfrm>
              <a:off x="996203" y="4162682"/>
              <a:ext cx="8534400" cy="9037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vi-VN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a.     Zn	+	</a:t>
              </a:r>
              <a:r>
                <a:rPr lang="en-US" altLang="vi-VN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2 </a:t>
              </a:r>
              <a:r>
                <a:rPr lang="en-US" altLang="vi-VN" sz="2800" dirty="0" err="1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HCl</a:t>
              </a:r>
              <a:r>
                <a:rPr lang="en-US" altLang="vi-VN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	      </a:t>
              </a:r>
              <a:r>
                <a:rPr lang="en-US" altLang="vi-VN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 </a:t>
              </a:r>
              <a:r>
                <a:rPr lang="en-US" altLang="vi-VN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+   </a:t>
              </a:r>
              <a:r>
                <a:rPr lang="en-US" altLang="vi-VN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ZnCl</a:t>
              </a:r>
              <a:r>
                <a:rPr lang="en-US" altLang="vi-VN" sz="2800" baseline="-250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2  </a:t>
              </a:r>
              <a:r>
                <a:rPr lang="en-US" altLang="vi-VN" sz="2800" dirty="0" smtClean="0">
                  <a:solidFill>
                    <a:srgbClr val="FF0000"/>
                  </a:solidFill>
                  <a:latin typeface="Times New Roman" panose="02020603050405020304" pitchFamily="18" charset="0"/>
                </a:rPr>
                <a:t> +        </a:t>
              </a:r>
              <a:r>
                <a:rPr lang="en-US" altLang="vi-VN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H</a:t>
              </a:r>
              <a:r>
                <a:rPr lang="en-US" altLang="vi-VN" sz="2800" baseline="-250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vi-VN"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   </a:t>
              </a:r>
            </a:p>
          </p:txBody>
        </p:sp>
        <p:cxnSp>
          <p:nvCxnSpPr>
            <p:cNvPr id="4" name="Straight Arrow Connector 3"/>
            <p:cNvCxnSpPr/>
            <p:nvPr/>
          </p:nvCxnSpPr>
          <p:spPr>
            <a:xfrm>
              <a:off x="5091579" y="4614554"/>
              <a:ext cx="533400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416050" y="2452689"/>
            <a:ext cx="9575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latin typeface="Constantia" panose="02030602050306030303" pitchFamily="18" charset="0"/>
              </a:rPr>
              <a:t>  </a:t>
            </a:r>
            <a:r>
              <a:rPr lang="en-US" altLang="vi-VN" sz="2800" b="0" dirty="0">
                <a:latin typeface="Constantia" panose="02030602050306030303" pitchFamily="18" charset="0"/>
              </a:rPr>
              <a:t>Theo PT:    </a:t>
            </a:r>
            <a:r>
              <a:rPr lang="en-US" altLang="vi-V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1mol 	      :         </a:t>
            </a:r>
            <a:r>
              <a:rPr lang="en-US" altLang="vi-VN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2mol           </a:t>
            </a:r>
            <a:r>
              <a:rPr lang="en-US" altLang="vi-VN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 1mol       :   1mol</a:t>
            </a:r>
            <a:endParaRPr lang="vi-VN" altLang="vi-VN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8" name="Rectangle 2"/>
          <p:cNvSpPr>
            <a:spLocks noChangeArrowheads="1"/>
          </p:cNvSpPr>
          <p:nvPr/>
        </p:nvSpPr>
        <p:spPr bwMode="auto">
          <a:xfrm>
            <a:off x="1524000" y="-151278"/>
            <a:ext cx="1349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2800">
              <a:latin typeface="Constantia" panose="02030602050306030303" pitchFamily="18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14689" y="3108325"/>
            <a:ext cx="15589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0,15mol</a:t>
            </a:r>
            <a:endParaRPr lang="vi-VN" alt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035551" y="3116264"/>
            <a:ext cx="17827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0,3mol</a:t>
            </a:r>
            <a:endParaRPr lang="vi-VN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3" name="Rectangle 4"/>
          <p:cNvSpPr>
            <a:spLocks noChangeArrowheads="1"/>
          </p:cNvSpPr>
          <p:nvPr/>
        </p:nvSpPr>
        <p:spPr bwMode="auto">
          <a:xfrm>
            <a:off x="1524000" y="-151278"/>
            <a:ext cx="1349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2800">
              <a:latin typeface="Constantia" panose="02030602050306030303" pitchFamily="18" charset="0"/>
            </a:endParaRPr>
          </a:p>
        </p:txBody>
      </p:sp>
      <p:sp>
        <p:nvSpPr>
          <p:cNvPr id="16394" name="Rectangle 6"/>
          <p:cNvSpPr>
            <a:spLocks noChangeArrowheads="1"/>
          </p:cNvSpPr>
          <p:nvPr/>
        </p:nvSpPr>
        <p:spPr bwMode="auto">
          <a:xfrm>
            <a:off x="1524000" y="-151278"/>
            <a:ext cx="1349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2800">
              <a:latin typeface="Constantia" panose="02030602050306030303" pitchFamily="18" charset="0"/>
            </a:endParaRPr>
          </a:p>
        </p:txBody>
      </p:sp>
      <p:sp>
        <p:nvSpPr>
          <p:cNvPr id="16395" name="Rectangle 8"/>
          <p:cNvSpPr>
            <a:spLocks noChangeArrowheads="1"/>
          </p:cNvSpPr>
          <p:nvPr/>
        </p:nvSpPr>
        <p:spPr bwMode="auto">
          <a:xfrm>
            <a:off x="1524000" y="-151278"/>
            <a:ext cx="1349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2800">
              <a:latin typeface="Constantia" panose="02030602050306030303" pitchFamily="18" charset="0"/>
            </a:endParaRP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5253038" y="19051"/>
            <a:ext cx="12700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>
                <a:latin typeface="Times New Roman" panose="02020603050405020304" pitchFamily="18" charset="0"/>
              </a:rPr>
              <a:t>Giải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3214689" y="644525"/>
          <a:ext cx="5114925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3" imgW="1854200" imgH="431800" progId="Equation.3">
                  <p:embed/>
                </p:oleObj>
              </mc:Choice>
              <mc:Fallback>
                <p:oleObj name="Equation" r:id="rId3" imgW="1854200" imgH="431800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89" y="644525"/>
                        <a:ext cx="5114925" cy="1176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624013" y="3138489"/>
            <a:ext cx="1655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b="0" dirty="0">
                <a:latin typeface="Constantia" panose="02030602050306030303" pitchFamily="18" charset="0"/>
              </a:rPr>
              <a:t>Theo </a:t>
            </a:r>
            <a:r>
              <a:rPr lang="en-US" altLang="vi-VN" sz="2800" b="0" dirty="0" err="1">
                <a:latin typeface="Constantia" panose="02030602050306030303" pitchFamily="18" charset="0"/>
              </a:rPr>
              <a:t>đb</a:t>
            </a:r>
            <a:r>
              <a:rPr lang="en-US" altLang="vi-VN" sz="2800" b="0" dirty="0">
                <a:latin typeface="Constantia" panose="02030602050306030303" pitchFamily="18" charset="0"/>
              </a:rPr>
              <a:t>:</a:t>
            </a:r>
            <a:endParaRPr lang="vi-VN" alt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401" name="Group 3"/>
          <p:cNvGrpSpPr>
            <a:grpSpLocks/>
          </p:cNvGrpSpPr>
          <p:nvPr/>
        </p:nvGrpSpPr>
        <p:grpSpPr bwMode="auto">
          <a:xfrm>
            <a:off x="1668464" y="57150"/>
            <a:ext cx="827087" cy="476250"/>
            <a:chOff x="94" y="58"/>
            <a:chExt cx="770" cy="614"/>
          </a:xfrm>
        </p:grpSpPr>
        <p:pic>
          <p:nvPicPr>
            <p:cNvPr id="16406" name="Picture 4" descr="atom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11"/>
              <a:ext cx="67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07" name="Oval 5"/>
            <p:cNvSpPr>
              <a:spLocks noChangeArrowheads="1"/>
            </p:cNvSpPr>
            <p:nvPr/>
          </p:nvSpPr>
          <p:spPr bwMode="auto">
            <a:xfrm>
              <a:off x="94" y="58"/>
              <a:ext cx="770" cy="614"/>
            </a:xfrm>
            <a:prstGeom prst="ellips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6402" name="Group 6"/>
          <p:cNvGrpSpPr>
            <a:grpSpLocks/>
          </p:cNvGrpSpPr>
          <p:nvPr/>
        </p:nvGrpSpPr>
        <p:grpSpPr bwMode="auto">
          <a:xfrm>
            <a:off x="9718675" y="44450"/>
            <a:ext cx="827088" cy="476250"/>
            <a:chOff x="94" y="58"/>
            <a:chExt cx="770" cy="614"/>
          </a:xfrm>
        </p:grpSpPr>
        <p:pic>
          <p:nvPicPr>
            <p:cNvPr id="16404" name="Picture 7" descr="atom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11"/>
              <a:ext cx="67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05" name="Oval 8"/>
            <p:cNvSpPr>
              <a:spLocks noChangeArrowheads="1"/>
            </p:cNvSpPr>
            <p:nvPr/>
          </p:nvSpPr>
          <p:spPr bwMode="auto">
            <a:xfrm>
              <a:off x="94" y="58"/>
              <a:ext cx="770" cy="614"/>
            </a:xfrm>
            <a:prstGeom prst="ellipse">
              <a:avLst/>
            </a:prstGeom>
            <a:noFill/>
            <a:ln w="9525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Calibri" panose="020F0502020204030204" pitchFamily="34" charset="0"/>
                <a:buChar char=" "/>
                <a:defRPr sz="2000">
                  <a:solidFill>
                    <a:srgbClr val="404040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>
                  <a:solidFill>
                    <a:srgbClr val="404040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Calibri" panose="020F0502020204030204" pitchFamily="34" charset="0"/>
                <a:buChar char="◦"/>
                <a:defRPr sz="1400">
                  <a:solidFill>
                    <a:srgbClr val="404040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 sz="3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403" name="Line 9"/>
          <p:cNvSpPr>
            <a:spLocks noChangeShapeType="1"/>
          </p:cNvSpPr>
          <p:nvPr/>
        </p:nvSpPr>
        <p:spPr bwMode="auto">
          <a:xfrm>
            <a:off x="1524000" y="644525"/>
            <a:ext cx="9144000" cy="0"/>
          </a:xfrm>
          <a:prstGeom prst="line">
            <a:avLst/>
          </a:prstGeom>
          <a:noFill/>
          <a:ln w="95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591469" y="3825877"/>
                <a:ext cx="8490902" cy="12909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) 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𝐂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𝐌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𝐻𝐶𝑙</m:t>
                        </m:r>
                      </m:sub>
                    </m:sSub>
                    <m:r>
                      <a:rPr lang="en-US" sz="280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𝐧</m:t>
                            </m:r>
                          </m:e>
                          <m:sub/>
                        </m:sSub>
                      </m:num>
                      <m:den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𝐕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𝐝𝐝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sz="280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sz="280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2800" dirty="0" smtClean="0"/>
                  <a:t>=2(M</a:t>
                </a:r>
                <a:r>
                  <a:rPr lang="en-US" sz="2800" dirty="0"/>
                  <a:t>)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1469" y="3825877"/>
                <a:ext cx="8490902" cy="12909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30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9" grpId="0" autoUpdateAnimBg="0"/>
      <p:bldP spid="2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3954" y="222068"/>
            <a:ext cx="6727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Câu</a:t>
            </a:r>
            <a:r>
              <a:rPr lang="en-US" sz="2800" b="1" dirty="0"/>
              <a:t> 3: Cho PTHH </a:t>
            </a:r>
            <a:r>
              <a:rPr lang="en-US" sz="2800" b="1" dirty="0" err="1"/>
              <a:t>sau</a:t>
            </a:r>
            <a:r>
              <a:rPr lang="en-US" sz="2800" b="1" dirty="0"/>
              <a:t>: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071154" y="745288"/>
            <a:ext cx="4336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Mg + H</a:t>
            </a:r>
            <a:r>
              <a:rPr lang="en-US" sz="2400" baseline="-25000" dirty="0"/>
              <a:t>2</a:t>
            </a:r>
            <a:r>
              <a:rPr lang="en-US" sz="2400" dirty="0"/>
              <a:t>SO4 → MgSO</a:t>
            </a:r>
            <a:r>
              <a:rPr lang="en-US" sz="2400" baseline="-25000" dirty="0"/>
              <a:t>4</a:t>
            </a:r>
            <a:r>
              <a:rPr lang="en-US" sz="2400" dirty="0"/>
              <a:t> + </a:t>
            </a:r>
            <a:r>
              <a:rPr lang="en-US" sz="2400" b="1" dirty="0"/>
              <a:t>X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1206953"/>
            <a:ext cx="24819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X </a:t>
            </a:r>
            <a:r>
              <a:rPr lang="en-US" sz="2400" b="1" dirty="0" err="1"/>
              <a:t>là</a:t>
            </a:r>
            <a:r>
              <a:rPr lang="en-US" sz="2400" b="1" dirty="0"/>
              <a:t>: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1730173"/>
            <a:ext cx="43368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A. CO</a:t>
            </a:r>
          </a:p>
          <a:p>
            <a:r>
              <a:rPr lang="en-US" sz="2400" dirty="0"/>
              <a:t>B. CO</a:t>
            </a:r>
            <a:r>
              <a:rPr lang="en-US" sz="2400" baseline="-25000" dirty="0"/>
              <a:t>2</a:t>
            </a:r>
            <a:endParaRPr lang="en-US" sz="2400" dirty="0"/>
          </a:p>
          <a:p>
            <a:r>
              <a:rPr lang="en-US" sz="2400" dirty="0"/>
              <a:t>C. H</a:t>
            </a:r>
            <a:r>
              <a:rPr lang="en-US" sz="2400" baseline="-25000" dirty="0"/>
              <a:t>2</a:t>
            </a:r>
            <a:r>
              <a:rPr lang="en-US" sz="2400" dirty="0"/>
              <a:t>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06285" y="2930502"/>
            <a:ext cx="1763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D. H</a:t>
            </a:r>
            <a:r>
              <a:rPr lang="en-US" sz="2400" baseline="-25000" dirty="0"/>
              <a:t>2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13954" y="3526971"/>
            <a:ext cx="87390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Câu</a:t>
            </a:r>
            <a:r>
              <a:rPr lang="en-US" sz="2400" b="1" dirty="0"/>
              <a:t> 4: </a:t>
            </a:r>
            <a:r>
              <a:rPr lang="en-US" sz="2400" b="1" dirty="0" err="1"/>
              <a:t>Những</a:t>
            </a:r>
            <a:r>
              <a:rPr lang="en-US" sz="2400" b="1" dirty="0"/>
              <a:t> base </a:t>
            </a:r>
            <a:r>
              <a:rPr lang="en-US" sz="2400" b="1" dirty="0" err="1"/>
              <a:t>nào</a:t>
            </a:r>
            <a:r>
              <a:rPr lang="en-US" sz="2400" b="1" dirty="0"/>
              <a:t> </a:t>
            </a:r>
            <a:r>
              <a:rPr lang="en-US" sz="2400" b="1" dirty="0" err="1"/>
              <a:t>sau</a:t>
            </a:r>
            <a:r>
              <a:rPr lang="en-US" sz="2400" b="1" dirty="0"/>
              <a:t> </a:t>
            </a:r>
            <a:r>
              <a:rPr lang="en-US" sz="2400" b="1" dirty="0" err="1"/>
              <a:t>đây</a:t>
            </a:r>
            <a:r>
              <a:rPr lang="en-US" sz="2400" b="1" dirty="0"/>
              <a:t> </a:t>
            </a:r>
            <a:r>
              <a:rPr lang="en-US" sz="2400" b="1" dirty="0" err="1"/>
              <a:t>có</a:t>
            </a:r>
            <a:r>
              <a:rPr lang="en-US" sz="2400" b="1" dirty="0"/>
              <a:t> </a:t>
            </a:r>
            <a:r>
              <a:rPr lang="en-US" sz="2400" b="1" dirty="0" err="1"/>
              <a:t>thể</a:t>
            </a:r>
            <a:r>
              <a:rPr lang="en-US" sz="2400" b="1" dirty="0"/>
              <a:t> </a:t>
            </a:r>
            <a:r>
              <a:rPr lang="en-US" sz="2400" b="1" dirty="0" err="1"/>
              <a:t>bị</a:t>
            </a:r>
            <a:r>
              <a:rPr lang="en-US" sz="2400" b="1" dirty="0"/>
              <a:t> </a:t>
            </a:r>
            <a:r>
              <a:rPr lang="en-US" sz="2400" b="1" dirty="0" err="1"/>
              <a:t>nhiệt</a:t>
            </a:r>
            <a:r>
              <a:rPr lang="en-US" sz="2400" b="1" dirty="0"/>
              <a:t> </a:t>
            </a:r>
            <a:r>
              <a:rPr lang="en-US" sz="2400" b="1" dirty="0" err="1"/>
              <a:t>phân</a:t>
            </a:r>
            <a:r>
              <a:rPr lang="en-US" sz="2400" b="1" dirty="0"/>
              <a:t> </a:t>
            </a:r>
            <a:r>
              <a:rPr lang="en-US" sz="2400" b="1" dirty="0" err="1"/>
              <a:t>huỷ</a:t>
            </a:r>
            <a:r>
              <a:rPr lang="en-US" sz="2400" b="1" dirty="0"/>
              <a:t> 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862149" y="4130831"/>
            <a:ext cx="72237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A. Fe(OH)</a:t>
            </a:r>
            <a:r>
              <a:rPr lang="en-US" sz="2800" baseline="-25000" dirty="0"/>
              <a:t>2</a:t>
            </a:r>
            <a:endParaRPr lang="en-US" sz="2800" dirty="0"/>
          </a:p>
          <a:p>
            <a:r>
              <a:rPr lang="en-US" sz="2800" dirty="0"/>
              <a:t>B. Fe(OH)</a:t>
            </a:r>
            <a:r>
              <a:rPr lang="en-US" sz="2800" baseline="-25000" dirty="0"/>
              <a:t>3</a:t>
            </a:r>
            <a:endParaRPr lang="en-US" sz="2800" dirty="0"/>
          </a:p>
          <a:p>
            <a:r>
              <a:rPr lang="en-US" sz="2800" dirty="0"/>
              <a:t>C. Al(OH)</a:t>
            </a:r>
            <a:r>
              <a:rPr lang="en-US" sz="2800" baseline="-25000" dirty="0"/>
              <a:t>3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862149" y="5493417"/>
            <a:ext cx="4415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D. </a:t>
            </a:r>
            <a:r>
              <a:rPr lang="en-US" sz="2800" dirty="0" err="1"/>
              <a:t>Tất</a:t>
            </a:r>
            <a:r>
              <a:rPr lang="en-US" sz="2800" dirty="0"/>
              <a:t> </a:t>
            </a:r>
            <a:r>
              <a:rPr lang="en-US" sz="2800" dirty="0" err="1"/>
              <a:t>cả</a:t>
            </a:r>
            <a:r>
              <a:rPr lang="en-US" sz="2800" dirty="0"/>
              <a:t> 3 </a:t>
            </a:r>
            <a:r>
              <a:rPr lang="en-US" sz="2800" dirty="0" smtClean="0"/>
              <a:t>base </a:t>
            </a:r>
            <a:r>
              <a:rPr lang="en-US" sz="2800" dirty="0" err="1"/>
              <a:t>trên</a:t>
            </a:r>
            <a:endParaRPr lang="en-US" sz="2800" dirty="0"/>
          </a:p>
        </p:txBody>
      </p:sp>
      <p:sp>
        <p:nvSpPr>
          <p:cNvPr id="14" name="Oval 13"/>
          <p:cNvSpPr/>
          <p:nvPr/>
        </p:nvSpPr>
        <p:spPr>
          <a:xfrm>
            <a:off x="1071154" y="2834640"/>
            <a:ext cx="600892" cy="8343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</a:t>
            </a:r>
            <a:endParaRPr lang="en-US" sz="2400" dirty="0"/>
          </a:p>
        </p:txBody>
      </p:sp>
      <p:sp>
        <p:nvSpPr>
          <p:cNvPr id="15" name="Oval 14"/>
          <p:cNvSpPr/>
          <p:nvPr/>
        </p:nvSpPr>
        <p:spPr>
          <a:xfrm>
            <a:off x="731520" y="5515826"/>
            <a:ext cx="600892" cy="6899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06019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2" grpId="0"/>
      <p:bldP spid="13" grpId="0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44583" y="248194"/>
            <a:ext cx="8503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Câu</a:t>
            </a:r>
            <a:r>
              <a:rPr lang="en-US" sz="2400" b="1" dirty="0"/>
              <a:t> 5: </a:t>
            </a:r>
            <a:r>
              <a:rPr lang="en-US" sz="2400" b="1" dirty="0" err="1"/>
              <a:t>Chất</a:t>
            </a:r>
            <a:r>
              <a:rPr lang="en-US" sz="2400" b="1" dirty="0"/>
              <a:t> </a:t>
            </a:r>
            <a:r>
              <a:rPr lang="en-US" sz="2400" b="1" dirty="0" err="1"/>
              <a:t>nào</a:t>
            </a:r>
            <a:r>
              <a:rPr lang="en-US" sz="2400" b="1" dirty="0"/>
              <a:t> </a:t>
            </a:r>
            <a:r>
              <a:rPr lang="en-US" sz="2400" b="1" dirty="0" err="1"/>
              <a:t>sau</a:t>
            </a:r>
            <a:r>
              <a:rPr lang="en-US" sz="2400" b="1" dirty="0"/>
              <a:t> </a:t>
            </a:r>
            <a:r>
              <a:rPr lang="en-US" sz="2400" b="1" dirty="0" err="1"/>
              <a:t>đây</a:t>
            </a:r>
            <a:r>
              <a:rPr lang="en-US" sz="2400" b="1" dirty="0"/>
              <a:t> </a:t>
            </a:r>
            <a:r>
              <a:rPr lang="en-US" sz="2400" b="1" dirty="0" err="1"/>
              <a:t>gây</a:t>
            </a:r>
            <a:r>
              <a:rPr lang="en-US" sz="2400" b="1" dirty="0"/>
              <a:t> ô </a:t>
            </a:r>
            <a:r>
              <a:rPr lang="en-US" sz="2400" b="1" dirty="0" err="1"/>
              <a:t>nhiễm</a:t>
            </a:r>
            <a:r>
              <a:rPr lang="en-US" sz="2400" b="1" dirty="0"/>
              <a:t> </a:t>
            </a:r>
            <a:r>
              <a:rPr lang="en-US" sz="2400" b="1" dirty="0" err="1"/>
              <a:t>và</a:t>
            </a:r>
            <a:r>
              <a:rPr lang="en-US" sz="2400" b="1" dirty="0"/>
              <a:t> </a:t>
            </a:r>
            <a:r>
              <a:rPr lang="en-US" sz="2400" b="1" dirty="0" err="1"/>
              <a:t>mưa</a:t>
            </a:r>
            <a:r>
              <a:rPr lang="en-US" sz="2400" b="1" dirty="0"/>
              <a:t> acid: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744583" y="849086"/>
            <a:ext cx="75633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A. </a:t>
            </a:r>
            <a:r>
              <a:rPr lang="en-US" sz="2800" dirty="0" err="1"/>
              <a:t>Khí</a:t>
            </a:r>
            <a:r>
              <a:rPr lang="en-US" sz="2800" dirty="0"/>
              <a:t> O</a:t>
            </a:r>
            <a:r>
              <a:rPr lang="en-US" sz="2800" baseline="-25000" dirty="0"/>
              <a:t>2</a:t>
            </a:r>
            <a:endParaRPr lang="en-US" sz="2800" dirty="0"/>
          </a:p>
          <a:p>
            <a:r>
              <a:rPr lang="en-US" sz="2800" dirty="0"/>
              <a:t>B. </a:t>
            </a:r>
            <a:r>
              <a:rPr lang="en-US" sz="2800" dirty="0" err="1"/>
              <a:t>Khí</a:t>
            </a:r>
            <a:r>
              <a:rPr lang="en-US" sz="2800" dirty="0"/>
              <a:t> SO</a:t>
            </a:r>
            <a:r>
              <a:rPr lang="en-US" sz="2800" baseline="-25000" dirty="0"/>
              <a:t>2</a:t>
            </a:r>
            <a:endParaRPr lang="en-US" sz="2800" dirty="0"/>
          </a:p>
          <a:p>
            <a:r>
              <a:rPr lang="en-US" sz="2800" dirty="0"/>
              <a:t>C. </a:t>
            </a:r>
            <a:r>
              <a:rPr lang="en-US" sz="2800" dirty="0" err="1"/>
              <a:t>Khí</a:t>
            </a:r>
            <a:r>
              <a:rPr lang="en-US" sz="2800" dirty="0"/>
              <a:t> N</a:t>
            </a:r>
            <a:r>
              <a:rPr lang="en-US" sz="2800" baseline="-25000" dirty="0"/>
              <a:t>2</a:t>
            </a:r>
            <a:endParaRPr lang="en-US" sz="2800" dirty="0"/>
          </a:p>
          <a:p>
            <a:r>
              <a:rPr lang="en-US" sz="2800" dirty="0"/>
              <a:t>D. </a:t>
            </a:r>
            <a:r>
              <a:rPr lang="en-US" sz="2800" dirty="0" err="1"/>
              <a:t>Khí</a:t>
            </a:r>
            <a:r>
              <a:rPr lang="en-US" sz="2800" dirty="0"/>
              <a:t> H</a:t>
            </a:r>
            <a:r>
              <a:rPr lang="en-US" sz="2800" baseline="-25000" dirty="0"/>
              <a:t>2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744583" y="2847703"/>
            <a:ext cx="90656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Câu</a:t>
            </a:r>
            <a:r>
              <a:rPr lang="en-US" sz="2400" b="1" dirty="0"/>
              <a:t> 6: </a:t>
            </a:r>
            <a:r>
              <a:rPr lang="en-US" sz="2400" b="1" dirty="0" err="1"/>
              <a:t>Dãy</a:t>
            </a:r>
            <a:r>
              <a:rPr lang="en-US" sz="2400" b="1" dirty="0"/>
              <a:t> </a:t>
            </a:r>
            <a:r>
              <a:rPr lang="en-US" sz="2400" b="1" dirty="0" err="1"/>
              <a:t>chất</a:t>
            </a:r>
            <a:r>
              <a:rPr lang="en-US" sz="2400" b="1" dirty="0"/>
              <a:t> </a:t>
            </a:r>
            <a:r>
              <a:rPr lang="en-US" sz="2400" b="1" dirty="0" err="1"/>
              <a:t>nào</a:t>
            </a:r>
            <a:r>
              <a:rPr lang="en-US" sz="2400" b="1" dirty="0"/>
              <a:t> </a:t>
            </a:r>
            <a:r>
              <a:rPr lang="en-US" sz="2400" b="1" dirty="0" err="1"/>
              <a:t>sau</a:t>
            </a:r>
            <a:r>
              <a:rPr lang="en-US" sz="2400" b="1" dirty="0"/>
              <a:t> </a:t>
            </a:r>
            <a:r>
              <a:rPr lang="en-US" sz="2400" b="1" dirty="0" err="1"/>
              <a:t>đây</a:t>
            </a:r>
            <a:r>
              <a:rPr lang="en-US" sz="2400" b="1" dirty="0"/>
              <a:t> </a:t>
            </a:r>
            <a:r>
              <a:rPr lang="en-US" sz="2400" b="1" dirty="0" err="1"/>
              <a:t>tác</a:t>
            </a:r>
            <a:r>
              <a:rPr lang="en-US" sz="2400" b="1" dirty="0"/>
              <a:t> </a:t>
            </a:r>
            <a:r>
              <a:rPr lang="en-US" sz="2400" b="1" dirty="0" err="1"/>
              <a:t>dụng</a:t>
            </a:r>
            <a:r>
              <a:rPr lang="en-US" sz="2400" b="1" dirty="0"/>
              <a:t> </a:t>
            </a:r>
            <a:r>
              <a:rPr lang="en-US" sz="2400" b="1" dirty="0" err="1"/>
              <a:t>được</a:t>
            </a:r>
            <a:r>
              <a:rPr lang="en-US" sz="2400" b="1" dirty="0"/>
              <a:t> </a:t>
            </a:r>
            <a:r>
              <a:rPr lang="en-US" sz="2400" b="1" dirty="0" err="1"/>
              <a:t>với</a:t>
            </a:r>
            <a:r>
              <a:rPr lang="en-US" sz="2400" b="1" dirty="0"/>
              <a:t> </a:t>
            </a:r>
            <a:r>
              <a:rPr lang="en-US" sz="2400" b="1" dirty="0" err="1"/>
              <a:t>nước</a:t>
            </a:r>
            <a:r>
              <a:rPr lang="en-US" sz="2400" b="1" dirty="0"/>
              <a:t>: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927463" y="3602483"/>
            <a:ext cx="98232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A. </a:t>
            </a:r>
            <a:r>
              <a:rPr lang="en-US" sz="2800" dirty="0" err="1"/>
              <a:t>CuO</a:t>
            </a:r>
            <a:r>
              <a:rPr lang="en-US" sz="2800" dirty="0"/>
              <a:t>, </a:t>
            </a:r>
            <a:r>
              <a:rPr lang="en-US" sz="2800" dirty="0" err="1"/>
              <a:t>CaO</a:t>
            </a:r>
            <a:r>
              <a:rPr lang="en-US" sz="2800" dirty="0"/>
              <a:t>, Na</a:t>
            </a:r>
            <a:r>
              <a:rPr lang="en-US" sz="2800" baseline="-25000" dirty="0"/>
              <a:t>2</a:t>
            </a:r>
            <a:r>
              <a:rPr lang="en-US" sz="2800" dirty="0"/>
              <a:t>O, CO</a:t>
            </a:r>
            <a:r>
              <a:rPr lang="en-US" sz="2800" baseline="-25000" dirty="0"/>
              <a:t>2</a:t>
            </a:r>
            <a:endParaRPr lang="en-US" sz="2800" dirty="0"/>
          </a:p>
          <a:p>
            <a:r>
              <a:rPr lang="en-US" sz="2800" dirty="0"/>
              <a:t>B. </a:t>
            </a:r>
            <a:r>
              <a:rPr lang="en-US" sz="2800" dirty="0" err="1"/>
              <a:t>BaO</a:t>
            </a:r>
            <a:r>
              <a:rPr lang="en-US" sz="2800" dirty="0"/>
              <a:t>, K</a:t>
            </a:r>
            <a:r>
              <a:rPr lang="en-US" sz="2800" baseline="-25000" dirty="0"/>
              <a:t>2</a:t>
            </a:r>
            <a:r>
              <a:rPr lang="en-US" sz="2800" dirty="0"/>
              <a:t>O, SO</a:t>
            </a:r>
            <a:r>
              <a:rPr lang="en-US" sz="2800" baseline="-25000" dirty="0"/>
              <a:t>2</a:t>
            </a:r>
            <a:r>
              <a:rPr lang="en-US" sz="2800" dirty="0"/>
              <a:t>, CO</a:t>
            </a:r>
            <a:r>
              <a:rPr lang="en-US" sz="2800" baseline="-25000" dirty="0"/>
              <a:t>2</a:t>
            </a:r>
            <a:endParaRPr lang="en-US" sz="2800" dirty="0"/>
          </a:p>
          <a:p>
            <a:r>
              <a:rPr lang="en-US" sz="2800" dirty="0"/>
              <a:t>C. </a:t>
            </a:r>
            <a:r>
              <a:rPr lang="en-US" sz="2800" dirty="0" err="1"/>
              <a:t>MgO</a:t>
            </a:r>
            <a:r>
              <a:rPr lang="en-US" sz="2800" dirty="0"/>
              <a:t>, Na</a:t>
            </a:r>
            <a:r>
              <a:rPr lang="en-US" sz="2800" baseline="-25000" dirty="0"/>
              <a:t>2</a:t>
            </a:r>
            <a:r>
              <a:rPr lang="en-US" sz="2800" dirty="0"/>
              <a:t>O, SO</a:t>
            </a:r>
            <a:r>
              <a:rPr lang="en-US" sz="2800" baseline="-25000" dirty="0"/>
              <a:t>2</a:t>
            </a:r>
            <a:r>
              <a:rPr lang="en-US" sz="2800" dirty="0"/>
              <a:t>, CO</a:t>
            </a:r>
            <a:r>
              <a:rPr lang="en-US" sz="2800" baseline="-25000" dirty="0"/>
              <a:t>2</a:t>
            </a:r>
            <a:endParaRPr lang="en-US" sz="2800" dirty="0"/>
          </a:p>
          <a:p>
            <a:r>
              <a:rPr lang="en-US" sz="2800" dirty="0"/>
              <a:t>D. NO, P</a:t>
            </a:r>
            <a:r>
              <a:rPr lang="en-US" sz="2800" baseline="-25000" dirty="0"/>
              <a:t>2</a:t>
            </a:r>
            <a:r>
              <a:rPr lang="en-US" sz="2800" dirty="0"/>
              <a:t>O</a:t>
            </a:r>
            <a:r>
              <a:rPr lang="en-US" sz="2800" baseline="-25000" dirty="0"/>
              <a:t>5</a:t>
            </a:r>
            <a:r>
              <a:rPr lang="en-US" sz="2800" dirty="0"/>
              <a:t>, K</a:t>
            </a:r>
            <a:r>
              <a:rPr lang="en-US" sz="2800" baseline="-25000" dirty="0"/>
              <a:t>2</a:t>
            </a:r>
            <a:r>
              <a:rPr lang="en-US" sz="2800" dirty="0"/>
              <a:t>O, </a:t>
            </a:r>
            <a:r>
              <a:rPr lang="en-US" sz="2800" dirty="0" err="1"/>
              <a:t>CaO</a:t>
            </a:r>
            <a:endParaRPr lang="en-US" sz="2800" dirty="0"/>
          </a:p>
        </p:txBody>
      </p:sp>
      <p:sp>
        <p:nvSpPr>
          <p:cNvPr id="9" name="Oval 8"/>
          <p:cNvSpPr/>
          <p:nvPr/>
        </p:nvSpPr>
        <p:spPr>
          <a:xfrm>
            <a:off x="555171" y="1317115"/>
            <a:ext cx="744583" cy="461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10" name="Oval 9"/>
          <p:cNvSpPr/>
          <p:nvPr/>
        </p:nvSpPr>
        <p:spPr>
          <a:xfrm>
            <a:off x="555171" y="4075611"/>
            <a:ext cx="796834" cy="5225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22632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2331" y="391886"/>
            <a:ext cx="92746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Câu 7</a:t>
            </a:r>
            <a:r>
              <a:rPr lang="pt-BR" sz="2400" dirty="0"/>
              <a:t>: </a:t>
            </a:r>
            <a:r>
              <a:rPr lang="pt-BR" sz="2400" b="1" dirty="0"/>
              <a:t>Khi nhỏ dung dịch NaOH vào giấy quỳ tím thì giấy quỳ tím sẽ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88274" y="1045029"/>
            <a:ext cx="105286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A. </a:t>
            </a:r>
            <a:r>
              <a:rPr lang="fr-FR" sz="2800" dirty="0" err="1"/>
              <a:t>Hóa</a:t>
            </a:r>
            <a:r>
              <a:rPr lang="fr-FR" sz="2800" dirty="0"/>
              <a:t> </a:t>
            </a:r>
            <a:r>
              <a:rPr lang="fr-FR" sz="2800" dirty="0" err="1"/>
              <a:t>đỏ</a:t>
            </a:r>
            <a:r>
              <a:rPr lang="fr-FR" sz="2800" dirty="0"/>
              <a:t>.	 B. </a:t>
            </a:r>
            <a:r>
              <a:rPr lang="fr-FR" sz="2800" dirty="0" err="1"/>
              <a:t>Hóa</a:t>
            </a:r>
            <a:r>
              <a:rPr lang="fr-FR" sz="2800" dirty="0"/>
              <a:t> </a:t>
            </a:r>
            <a:r>
              <a:rPr lang="fr-FR" sz="2800" dirty="0" err="1"/>
              <a:t>xanh</a:t>
            </a:r>
            <a:r>
              <a:rPr lang="fr-FR" sz="2800" dirty="0"/>
              <a:t>.	 C. </a:t>
            </a:r>
            <a:r>
              <a:rPr lang="fr-FR" sz="2800" dirty="0" err="1"/>
              <a:t>Hóa</a:t>
            </a:r>
            <a:r>
              <a:rPr lang="fr-FR" sz="2800" dirty="0"/>
              <a:t> </a:t>
            </a:r>
            <a:r>
              <a:rPr lang="fr-FR" sz="2800" dirty="0" err="1"/>
              <a:t>đen</a:t>
            </a:r>
            <a:r>
              <a:rPr lang="fr-FR" sz="2800" dirty="0"/>
              <a:t>.		</a:t>
            </a:r>
            <a:r>
              <a:rPr lang="es-AR" sz="2800" dirty="0"/>
              <a:t>D. </a:t>
            </a:r>
            <a:r>
              <a:rPr lang="es-AR" sz="2800" dirty="0" err="1"/>
              <a:t>Không</a:t>
            </a:r>
            <a:r>
              <a:rPr lang="es-AR" sz="2800" dirty="0"/>
              <a:t> </a:t>
            </a:r>
            <a:r>
              <a:rPr lang="es-AR" sz="2800" dirty="0" err="1"/>
              <a:t>đổi</a:t>
            </a:r>
            <a:r>
              <a:rPr lang="es-AR" sz="2800" dirty="0"/>
              <a:t> </a:t>
            </a:r>
            <a:r>
              <a:rPr lang="es-AR" sz="2800" dirty="0" err="1"/>
              <a:t>màu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92331" y="1737360"/>
            <a:ext cx="1129937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err="1"/>
              <a:t>Câu</a:t>
            </a:r>
            <a:r>
              <a:rPr lang="es-AR" sz="2800" b="1" dirty="0"/>
              <a:t> 8:</a:t>
            </a:r>
            <a:r>
              <a:rPr lang="es-AR" sz="2800" dirty="0"/>
              <a:t> </a:t>
            </a:r>
            <a:r>
              <a:rPr lang="es-AR" sz="2400" b="1" dirty="0" err="1"/>
              <a:t>Cho</a:t>
            </a:r>
            <a:r>
              <a:rPr lang="es-AR" sz="2400" b="1" dirty="0"/>
              <a:t> </a:t>
            </a:r>
            <a:r>
              <a:rPr lang="es-AR" sz="2400" b="1" dirty="0" err="1"/>
              <a:t>các</a:t>
            </a:r>
            <a:r>
              <a:rPr lang="es-AR" sz="2400" b="1" dirty="0"/>
              <a:t> </a:t>
            </a:r>
            <a:r>
              <a:rPr lang="es-AR" sz="2400" b="1" dirty="0" smtClean="0"/>
              <a:t>base </a:t>
            </a:r>
            <a:r>
              <a:rPr lang="es-AR" sz="2400" b="1" dirty="0" err="1"/>
              <a:t>NaOH</a:t>
            </a:r>
            <a:r>
              <a:rPr lang="es-AR" sz="2400" b="1" dirty="0"/>
              <a:t>, Ca(OH)</a:t>
            </a:r>
            <a:r>
              <a:rPr lang="es-AR" sz="2400" b="1" baseline="-25000" dirty="0"/>
              <a:t>2</a:t>
            </a:r>
            <a:r>
              <a:rPr lang="es-AR" sz="2400" b="1" dirty="0"/>
              <a:t>, Al(OH)</a:t>
            </a:r>
            <a:r>
              <a:rPr lang="es-AR" sz="2400" b="1" baseline="-25000" dirty="0"/>
              <a:t>3</a:t>
            </a:r>
            <a:r>
              <a:rPr lang="es-AR" sz="2400" b="1" dirty="0"/>
              <a:t>, Ba(OH)</a:t>
            </a:r>
            <a:r>
              <a:rPr lang="es-AR" sz="2400" b="1" baseline="-25000" dirty="0"/>
              <a:t>2</a:t>
            </a:r>
            <a:r>
              <a:rPr lang="es-AR" sz="2400" b="1" dirty="0"/>
              <a:t>. </a:t>
            </a:r>
            <a:r>
              <a:rPr lang="es-AR" sz="2400" b="1" dirty="0" err="1"/>
              <a:t>Số</a:t>
            </a:r>
            <a:r>
              <a:rPr lang="es-AR" sz="2400" b="1" dirty="0"/>
              <a:t> base </a:t>
            </a:r>
            <a:r>
              <a:rPr lang="es-AR" sz="2400" b="1" dirty="0" err="1"/>
              <a:t>tác</a:t>
            </a:r>
            <a:r>
              <a:rPr lang="es-AR" sz="2400" b="1" dirty="0"/>
              <a:t> </a:t>
            </a:r>
            <a:r>
              <a:rPr lang="es-AR" sz="2400" b="1" dirty="0" err="1"/>
              <a:t>dụng</a:t>
            </a:r>
            <a:r>
              <a:rPr lang="es-AR" sz="2400" b="1" dirty="0"/>
              <a:t> </a:t>
            </a:r>
            <a:r>
              <a:rPr lang="es-AR" sz="2400" b="1" dirty="0" err="1"/>
              <a:t>với</a:t>
            </a:r>
            <a:r>
              <a:rPr lang="es-AR" sz="2400" b="1" dirty="0"/>
              <a:t> </a:t>
            </a:r>
            <a:r>
              <a:rPr lang="es-AR" sz="2400" b="1" dirty="0" err="1"/>
              <a:t>dung</a:t>
            </a:r>
            <a:r>
              <a:rPr lang="es-AR" sz="2400" b="1" dirty="0"/>
              <a:t> </a:t>
            </a:r>
            <a:r>
              <a:rPr lang="es-AR" sz="2400" b="1" dirty="0" err="1"/>
              <a:t>dịch</a:t>
            </a:r>
            <a:r>
              <a:rPr lang="es-AR" sz="2400" b="1" dirty="0"/>
              <a:t> </a:t>
            </a:r>
            <a:r>
              <a:rPr lang="es-AR" sz="2400" b="1" dirty="0" err="1"/>
              <a:t>HCl</a:t>
            </a:r>
            <a:r>
              <a:rPr lang="es-AR" sz="2400" b="1" dirty="0"/>
              <a:t> </a:t>
            </a:r>
            <a:r>
              <a:rPr lang="es-AR" sz="2400" b="1" dirty="0" err="1"/>
              <a:t>là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05839" y="2913017"/>
            <a:ext cx="10411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dirty="0"/>
              <a:t>A. 1                      B. 2                                  C. 3                                D. 4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783771" y="3719342"/>
            <a:ext cx="94705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err="1"/>
              <a:t>Câu</a:t>
            </a:r>
            <a:r>
              <a:rPr lang="es-AR" sz="2400" b="1" dirty="0"/>
              <a:t> 9: </a:t>
            </a:r>
            <a:r>
              <a:rPr lang="es-AR" sz="2400" b="1" dirty="0" err="1"/>
              <a:t>Nguyên</a:t>
            </a:r>
            <a:r>
              <a:rPr lang="es-AR" sz="2400" b="1" dirty="0"/>
              <a:t> </a:t>
            </a:r>
            <a:r>
              <a:rPr lang="es-AR" sz="2400" b="1" dirty="0" err="1"/>
              <a:t>liệu</a:t>
            </a:r>
            <a:r>
              <a:rPr lang="es-AR" sz="2400" b="1" dirty="0"/>
              <a:t> </a:t>
            </a:r>
            <a:r>
              <a:rPr lang="es-AR" sz="2400" b="1" dirty="0" err="1"/>
              <a:t>để</a:t>
            </a:r>
            <a:r>
              <a:rPr lang="es-AR" sz="2400" b="1" dirty="0"/>
              <a:t> </a:t>
            </a:r>
            <a:r>
              <a:rPr lang="es-AR" sz="2400" b="1" dirty="0" err="1"/>
              <a:t>sản</a:t>
            </a:r>
            <a:r>
              <a:rPr lang="es-AR" sz="2400" b="1" dirty="0"/>
              <a:t> </a:t>
            </a:r>
            <a:r>
              <a:rPr lang="es-AR" sz="2400" b="1" dirty="0" err="1"/>
              <a:t>xuất</a:t>
            </a:r>
            <a:r>
              <a:rPr lang="es-AR" sz="2400" b="1" dirty="0"/>
              <a:t> </a:t>
            </a:r>
            <a:r>
              <a:rPr lang="es-AR" sz="2400" b="1" dirty="0" err="1"/>
              <a:t>NaOH</a:t>
            </a:r>
            <a:r>
              <a:rPr lang="es-AR" sz="2400" b="1" dirty="0"/>
              <a:t> </a:t>
            </a:r>
            <a:r>
              <a:rPr lang="es-AR" sz="2400" b="1" dirty="0" err="1"/>
              <a:t>trong</a:t>
            </a:r>
            <a:r>
              <a:rPr lang="es-AR" sz="2400" b="1" dirty="0"/>
              <a:t> </a:t>
            </a:r>
            <a:r>
              <a:rPr lang="es-AR" sz="2400" b="1" dirty="0" err="1"/>
              <a:t>công</a:t>
            </a:r>
            <a:r>
              <a:rPr lang="es-AR" sz="2400" b="1" dirty="0"/>
              <a:t> </a:t>
            </a:r>
            <a:r>
              <a:rPr lang="es-AR" sz="2400" b="1" dirty="0" err="1"/>
              <a:t>nghiệp</a:t>
            </a:r>
            <a:r>
              <a:rPr lang="es-AR" sz="2400" b="1" dirty="0"/>
              <a:t> </a:t>
            </a:r>
            <a:r>
              <a:rPr lang="es-AR" sz="2400" b="1" dirty="0" err="1"/>
              <a:t>là</a:t>
            </a:r>
            <a:r>
              <a:rPr lang="es-AR" sz="2400" b="1" dirty="0"/>
              <a:t> 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20930" y="4391653"/>
            <a:ext cx="10025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/>
              <a:t>A. </a:t>
            </a:r>
            <a:r>
              <a:rPr lang="es-AR" sz="2400" dirty="0" err="1"/>
              <a:t>Na</a:t>
            </a:r>
            <a:r>
              <a:rPr lang="es-AR" sz="2400" dirty="0"/>
              <a:t>               B. Na</a:t>
            </a:r>
            <a:r>
              <a:rPr lang="es-AR" sz="2400" baseline="-25000" dirty="0"/>
              <a:t>2</a:t>
            </a:r>
            <a:r>
              <a:rPr lang="es-AR" sz="2400" dirty="0"/>
              <a:t>O                              C. </a:t>
            </a:r>
            <a:r>
              <a:rPr lang="es-AR" sz="2400" dirty="0" err="1" smtClean="0"/>
              <a:t>NaCl</a:t>
            </a:r>
            <a:r>
              <a:rPr lang="es-AR" sz="2400" dirty="0" smtClean="0"/>
              <a:t> </a:t>
            </a:r>
            <a:r>
              <a:rPr lang="es-AR" sz="2400" dirty="0" err="1" smtClean="0"/>
              <a:t>bão</a:t>
            </a:r>
            <a:r>
              <a:rPr lang="es-AR" sz="2400" dirty="0" smtClean="0"/>
              <a:t> </a:t>
            </a:r>
            <a:r>
              <a:rPr lang="es-AR" sz="2400" dirty="0" err="1" smtClean="0"/>
              <a:t>hoà</a:t>
            </a:r>
            <a:r>
              <a:rPr lang="es-AR" sz="2400" dirty="0" smtClean="0"/>
              <a:t>                  </a:t>
            </a:r>
            <a:r>
              <a:rPr lang="es-AR" sz="2400" dirty="0"/>
              <a:t>D. Na</a:t>
            </a:r>
            <a:r>
              <a:rPr lang="es-AR" sz="2400" baseline="-25000" dirty="0"/>
              <a:t>2</a:t>
            </a:r>
            <a:r>
              <a:rPr lang="es-AR" sz="2400" dirty="0"/>
              <a:t>CO</a:t>
            </a:r>
            <a:r>
              <a:rPr lang="es-AR" sz="2400" baseline="-25000" dirty="0"/>
              <a:t>3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92331" y="5120640"/>
            <a:ext cx="9183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Câu</a:t>
            </a:r>
            <a:r>
              <a:rPr lang="en-US" sz="2400" b="1" dirty="0"/>
              <a:t> 10:Cho AgNO</a:t>
            </a:r>
            <a:r>
              <a:rPr lang="en-US" sz="2400" b="1" baseline="-25000" dirty="0"/>
              <a:t>3 </a:t>
            </a:r>
            <a:r>
              <a:rPr lang="en-US" sz="2400" b="1" dirty="0" err="1"/>
              <a:t>tác</a:t>
            </a:r>
            <a:r>
              <a:rPr lang="en-US" sz="2400" b="1" dirty="0"/>
              <a:t> </a:t>
            </a:r>
            <a:r>
              <a:rPr lang="en-US" sz="2400" b="1" dirty="0" err="1"/>
              <a:t>dụng</a:t>
            </a:r>
            <a:r>
              <a:rPr lang="en-US" sz="2400" b="1" dirty="0"/>
              <a:t> </a:t>
            </a:r>
            <a:r>
              <a:rPr lang="en-US" sz="2400" b="1" dirty="0" err="1"/>
              <a:t>với</a:t>
            </a:r>
            <a:r>
              <a:rPr lang="en-US" sz="2400" b="1" dirty="0"/>
              <a:t> </a:t>
            </a:r>
            <a:r>
              <a:rPr lang="en-US" sz="2400" b="1" dirty="0" err="1"/>
              <a:t>HCl</a:t>
            </a:r>
            <a:r>
              <a:rPr lang="en-US" sz="2400" b="1" dirty="0"/>
              <a:t> </a:t>
            </a:r>
            <a:r>
              <a:rPr lang="en-US" sz="2400" b="1" dirty="0" err="1"/>
              <a:t>sản</a:t>
            </a:r>
            <a:r>
              <a:rPr lang="en-US" sz="2400" b="1" dirty="0"/>
              <a:t> </a:t>
            </a:r>
            <a:r>
              <a:rPr lang="en-US" sz="2400" b="1" dirty="0" err="1"/>
              <a:t>phẩm</a:t>
            </a:r>
            <a:r>
              <a:rPr lang="en-US" sz="2400" b="1" dirty="0"/>
              <a:t> </a:t>
            </a:r>
            <a:r>
              <a:rPr lang="en-US" sz="2400" b="1" dirty="0" err="1"/>
              <a:t>của</a:t>
            </a:r>
            <a:r>
              <a:rPr lang="en-US" sz="2400" b="1" dirty="0"/>
              <a:t> </a:t>
            </a:r>
            <a:r>
              <a:rPr lang="en-US" sz="2400" b="1" dirty="0" err="1"/>
              <a:t>phản</a:t>
            </a:r>
            <a:r>
              <a:rPr lang="en-US" sz="2400" b="1" dirty="0"/>
              <a:t> </a:t>
            </a:r>
            <a:r>
              <a:rPr lang="en-US" sz="2400" b="1" dirty="0" err="1"/>
              <a:t>ứng</a:t>
            </a:r>
            <a:r>
              <a:rPr lang="en-US" sz="2400" b="1" dirty="0"/>
              <a:t> </a:t>
            </a:r>
            <a:r>
              <a:rPr lang="en-US" sz="2400" b="1" dirty="0" err="1"/>
              <a:t>có</a:t>
            </a:r>
            <a:r>
              <a:rPr lang="en-US" sz="2400" b="1" dirty="0"/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3771" y="5721531"/>
            <a:ext cx="9470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A. H</a:t>
            </a:r>
            <a:r>
              <a:rPr lang="en-US" sz="2800" baseline="-25000" dirty="0"/>
              <a:t>2</a:t>
            </a:r>
            <a:r>
              <a:rPr lang="en-US" sz="2800" dirty="0"/>
              <a:t>O   		 B. </a:t>
            </a:r>
            <a:r>
              <a:rPr lang="en-US" sz="2800" dirty="0" err="1"/>
              <a:t>AgCl</a:t>
            </a:r>
            <a:r>
              <a:rPr lang="en-US" sz="2800" dirty="0"/>
              <a:t>   	       C. </a:t>
            </a:r>
            <a:r>
              <a:rPr lang="en-US" sz="2800" dirty="0" err="1"/>
              <a:t>NaOH</a:t>
            </a:r>
            <a:r>
              <a:rPr lang="en-US" sz="2800" dirty="0"/>
              <a:t>   	        D. H</a:t>
            </a:r>
            <a:r>
              <a:rPr lang="en-US" sz="2800" baseline="-25000" dirty="0"/>
              <a:t>2</a:t>
            </a:r>
            <a:endParaRPr lang="en-US" sz="2800" dirty="0"/>
          </a:p>
        </p:txBody>
      </p:sp>
      <p:sp>
        <p:nvSpPr>
          <p:cNvPr id="13" name="Oval 12"/>
          <p:cNvSpPr/>
          <p:nvPr/>
        </p:nvSpPr>
        <p:spPr>
          <a:xfrm>
            <a:off x="2495004" y="992777"/>
            <a:ext cx="796835" cy="5339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endParaRPr lang="en-US" sz="2400" dirty="0"/>
          </a:p>
        </p:txBody>
      </p:sp>
      <p:sp>
        <p:nvSpPr>
          <p:cNvPr id="14" name="Oval 13"/>
          <p:cNvSpPr/>
          <p:nvPr/>
        </p:nvSpPr>
        <p:spPr>
          <a:xfrm>
            <a:off x="9326879" y="2836385"/>
            <a:ext cx="822960" cy="6723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</a:t>
            </a:r>
            <a:endParaRPr lang="en-US" sz="2400" dirty="0"/>
          </a:p>
        </p:txBody>
      </p:sp>
      <p:sp>
        <p:nvSpPr>
          <p:cNvPr id="15" name="Oval 14"/>
          <p:cNvSpPr/>
          <p:nvPr/>
        </p:nvSpPr>
        <p:spPr>
          <a:xfrm>
            <a:off x="5123905" y="4375870"/>
            <a:ext cx="790304" cy="5416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16" name="Oval 15"/>
          <p:cNvSpPr/>
          <p:nvPr/>
        </p:nvSpPr>
        <p:spPr>
          <a:xfrm>
            <a:off x="3174275" y="5721531"/>
            <a:ext cx="862148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83504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88273" y="274320"/>
            <a:ext cx="11534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/>
              <a:t>Câu</a:t>
            </a:r>
            <a:r>
              <a:rPr lang="en-US" sz="2800" b="1" dirty="0"/>
              <a:t> 11: </a:t>
            </a:r>
            <a:r>
              <a:rPr lang="pt-BR" sz="2800" b="1" dirty="0"/>
              <a:t>Cho dung dịch BaCl</a:t>
            </a:r>
            <a:r>
              <a:rPr lang="pt-BR" sz="2800" b="1" baseline="-25000" dirty="0"/>
              <a:t>2</a:t>
            </a:r>
            <a:r>
              <a:rPr lang="pt-BR" sz="2800" b="1" dirty="0"/>
              <a:t> tác dụng với dung dịch Na</a:t>
            </a:r>
            <a:r>
              <a:rPr lang="pt-BR" sz="2800" b="1" baseline="-25000" dirty="0"/>
              <a:t>2</a:t>
            </a:r>
            <a:r>
              <a:rPr lang="pt-BR" sz="2800" b="1" dirty="0"/>
              <a:t>SO</a:t>
            </a:r>
            <a:r>
              <a:rPr lang="pt-BR" sz="2800" b="1" baseline="-25000" dirty="0"/>
              <a:t>4</a:t>
            </a:r>
            <a:r>
              <a:rPr lang="pt-BR" sz="2800" b="1" dirty="0"/>
              <a:t> có hiện tượng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75657" y="1071154"/>
            <a:ext cx="112471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A. Xuất hiện kết tủa màu trắng		      C. Không có hiện tượng gì.</a:t>
            </a:r>
            <a:endParaRPr lang="en-US" sz="2800" dirty="0"/>
          </a:p>
          <a:p>
            <a:r>
              <a:rPr lang="pt-BR" sz="2800" dirty="0"/>
              <a:t>B. Xuất hiện kết tủa màu xanh.                  </a:t>
            </a:r>
            <a:r>
              <a:rPr lang="pt-BR" sz="2800" dirty="0" smtClean="0"/>
              <a:t> D</a:t>
            </a:r>
            <a:r>
              <a:rPr lang="pt-BR" sz="2800" dirty="0"/>
              <a:t>. Có kết tủa màu đỏ.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888272" y="2312126"/>
            <a:ext cx="11821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Câu 12: Để nhận biết 2 dung dịch muối NaCl và Na</a:t>
            </a:r>
            <a:r>
              <a:rPr lang="pt-BR" sz="2800" b="1" baseline="-25000" dirty="0"/>
              <a:t>2</a:t>
            </a:r>
            <a:r>
              <a:rPr lang="pt-BR" sz="2800" b="1" dirty="0"/>
              <a:t>SO</a:t>
            </a:r>
            <a:r>
              <a:rPr lang="pt-BR" sz="2800" b="1" baseline="-25000" dirty="0"/>
              <a:t>4</a:t>
            </a:r>
            <a:r>
              <a:rPr lang="pt-BR" sz="2800" b="1" dirty="0"/>
              <a:t> ta dùng thuốc thử: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175657" y="3149603"/>
            <a:ext cx="994083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 A. Quì </a:t>
            </a:r>
            <a:r>
              <a:rPr lang="pt-BR" sz="2800" dirty="0" smtClean="0"/>
              <a:t>tím</a:t>
            </a:r>
            <a:endParaRPr lang="en-US" sz="2800" dirty="0" smtClean="0"/>
          </a:p>
          <a:p>
            <a:r>
              <a:rPr lang="pt-BR" sz="2800" dirty="0" smtClean="0"/>
              <a:t> B. Dung dịch phenolphtalein</a:t>
            </a:r>
            <a:endParaRPr lang="en-US" sz="2800" dirty="0" smtClean="0"/>
          </a:p>
          <a:p>
            <a:r>
              <a:rPr lang="pt-BR" sz="2800" dirty="0" smtClean="0"/>
              <a:t> C</a:t>
            </a:r>
            <a:r>
              <a:rPr lang="pt-BR" sz="2800" dirty="0"/>
              <a:t>. Dung dịch BaCl</a:t>
            </a:r>
            <a:r>
              <a:rPr lang="pt-BR" sz="2800" baseline="-25000" dirty="0"/>
              <a:t>2</a:t>
            </a:r>
            <a:endParaRPr lang="en-US" sz="2800" dirty="0"/>
          </a:p>
          <a:p>
            <a:r>
              <a:rPr lang="pt-BR" sz="2800" dirty="0" smtClean="0"/>
              <a:t> </a:t>
            </a:r>
            <a:r>
              <a:rPr lang="pt-BR" sz="2800" dirty="0"/>
              <a:t>D. Dung dịch HCl</a:t>
            </a:r>
            <a:endParaRPr lang="en-US" sz="2800" dirty="0"/>
          </a:p>
        </p:txBody>
      </p:sp>
      <p:sp>
        <p:nvSpPr>
          <p:cNvPr id="8" name="Oval 7"/>
          <p:cNvSpPr/>
          <p:nvPr/>
        </p:nvSpPr>
        <p:spPr>
          <a:xfrm>
            <a:off x="888271" y="1071153"/>
            <a:ext cx="796837" cy="4770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9" name="Oval 8"/>
          <p:cNvSpPr/>
          <p:nvPr/>
        </p:nvSpPr>
        <p:spPr>
          <a:xfrm>
            <a:off x="829489" y="4026414"/>
            <a:ext cx="914400" cy="4963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57173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7645" y="287383"/>
            <a:ext cx="76417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 err="1"/>
              <a:t>Câu</a:t>
            </a:r>
            <a:r>
              <a:rPr lang="en-US" sz="2800" dirty="0"/>
              <a:t> </a:t>
            </a:r>
            <a:r>
              <a:rPr lang="en-US" sz="2800" dirty="0" smtClean="0"/>
              <a:t>13: </a:t>
            </a:r>
            <a:r>
              <a:rPr lang="vi-VN" sz="2800" dirty="0"/>
              <a:t>Chỉ ra dãy gồm toàn các acidic oxide 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757645" y="822960"/>
            <a:ext cx="411915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              </a:t>
            </a:r>
            <a:r>
              <a:rPr lang="vi-VN" dirty="0"/>
              <a:t> </a:t>
            </a:r>
            <a:r>
              <a:rPr lang="en-US" sz="2400" dirty="0"/>
              <a:t>A. </a:t>
            </a:r>
            <a:r>
              <a:rPr lang="vi-VN" sz="2400" dirty="0"/>
              <a:t>CaO,  SO</a:t>
            </a:r>
            <a:r>
              <a:rPr lang="vi-VN" sz="2400" baseline="-25000" dirty="0"/>
              <a:t>2</a:t>
            </a:r>
            <a:r>
              <a:rPr lang="vi-VN" sz="2400" dirty="0"/>
              <a:t>, SO</a:t>
            </a:r>
            <a:r>
              <a:rPr lang="vi-VN" sz="2400" baseline="-25000" dirty="0"/>
              <a:t>3</a:t>
            </a:r>
            <a:endParaRPr lang="en-US" sz="2400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89612" y="1241490"/>
            <a:ext cx="45197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/>
              <a:t>B. </a:t>
            </a:r>
            <a:r>
              <a:rPr lang="vi-VN" sz="2400" dirty="0"/>
              <a:t> P</a:t>
            </a:r>
            <a:r>
              <a:rPr lang="vi-VN" sz="2400" baseline="-25000" dirty="0"/>
              <a:t>2</a:t>
            </a:r>
            <a:r>
              <a:rPr lang="vi-VN" sz="2400" dirty="0"/>
              <a:t>O</a:t>
            </a:r>
            <a:r>
              <a:rPr lang="vi-VN" sz="2400" baseline="-25000" dirty="0"/>
              <a:t>5</a:t>
            </a:r>
            <a:r>
              <a:rPr lang="vi-VN" sz="2400" dirty="0"/>
              <a:t>, CO</a:t>
            </a:r>
            <a:r>
              <a:rPr lang="vi-VN" sz="2400" baseline="-25000" dirty="0"/>
              <a:t>2</a:t>
            </a:r>
            <a:r>
              <a:rPr lang="vi-VN" sz="2400" dirty="0"/>
              <a:t>, CO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789612" y="1763486"/>
            <a:ext cx="3370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C. </a:t>
            </a:r>
            <a:r>
              <a:rPr lang="vi-VN" sz="2400" dirty="0"/>
              <a:t>CO</a:t>
            </a:r>
            <a:r>
              <a:rPr lang="vi-VN" sz="2400" baseline="-25000" dirty="0"/>
              <a:t>2</a:t>
            </a:r>
            <a:r>
              <a:rPr lang="vi-VN" sz="2400" dirty="0"/>
              <a:t>, SO</a:t>
            </a:r>
            <a:r>
              <a:rPr lang="vi-VN" sz="2400" baseline="-25000" dirty="0"/>
              <a:t>2</a:t>
            </a:r>
            <a:r>
              <a:rPr lang="vi-VN" sz="2400" dirty="0"/>
              <a:t>, SO</a:t>
            </a:r>
            <a:r>
              <a:rPr lang="vi-VN" sz="2400" baseline="-25000" dirty="0"/>
              <a:t>3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789612" y="2225151"/>
            <a:ext cx="33702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/>
              <a:t>D. </a:t>
            </a:r>
            <a:r>
              <a:rPr lang="vi-VN" sz="2400" dirty="0"/>
              <a:t>CO</a:t>
            </a:r>
            <a:r>
              <a:rPr lang="vi-VN" sz="2400" baseline="-25000" dirty="0"/>
              <a:t>2</a:t>
            </a:r>
            <a:r>
              <a:rPr lang="vi-VN" sz="2400" dirty="0"/>
              <a:t>,</a:t>
            </a:r>
            <a:r>
              <a:rPr lang="en-US" sz="2400" dirty="0"/>
              <a:t>  </a:t>
            </a:r>
            <a:r>
              <a:rPr lang="vi-VN" sz="2400" dirty="0"/>
              <a:t>P </a:t>
            </a:r>
            <a:r>
              <a:rPr lang="en-US" sz="2400" baseline="-25000" dirty="0"/>
              <a:t>2</a:t>
            </a:r>
            <a:r>
              <a:rPr lang="vi-VN" sz="2400" dirty="0"/>
              <a:t>O</a:t>
            </a:r>
            <a:r>
              <a:rPr lang="vi-VN" sz="2400" baseline="-25000" dirty="0"/>
              <a:t>5</a:t>
            </a:r>
            <a:r>
              <a:rPr lang="vi-VN" sz="2400" dirty="0"/>
              <a:t>, NO</a:t>
            </a:r>
            <a:endParaRPr lang="en-US" sz="2400" dirty="0"/>
          </a:p>
          <a:p>
            <a:r>
              <a:rPr lang="vi-VN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57645" y="2917648"/>
            <a:ext cx="88043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 err="1"/>
              <a:t>Câu</a:t>
            </a:r>
            <a:r>
              <a:rPr lang="en-US" sz="2800" dirty="0"/>
              <a:t> </a:t>
            </a:r>
            <a:r>
              <a:rPr lang="en-US" sz="2800" dirty="0" smtClean="0"/>
              <a:t>14: </a:t>
            </a:r>
            <a:r>
              <a:rPr lang="vi-VN" sz="2800" dirty="0"/>
              <a:t>Chỉ ra dãy gồm toàn các basic oxide: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645920" y="3513909"/>
            <a:ext cx="5878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A. </a:t>
            </a:r>
            <a:r>
              <a:rPr lang="vi-VN" sz="2400" dirty="0"/>
              <a:t>CaO, BaO, CO</a:t>
            </a:r>
            <a:r>
              <a:rPr lang="vi-VN" sz="2400" baseline="-25000" dirty="0"/>
              <a:t>2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789612" y="4075611"/>
            <a:ext cx="3762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/>
              <a:t>B. </a:t>
            </a:r>
            <a:r>
              <a:rPr lang="vi-VN" sz="2400" dirty="0"/>
              <a:t>Na</a:t>
            </a:r>
            <a:r>
              <a:rPr lang="vi-VN" sz="2400" baseline="-25000" dirty="0"/>
              <a:t>2</a:t>
            </a:r>
            <a:r>
              <a:rPr lang="vi-VN" sz="2400" dirty="0"/>
              <a:t>O, CuO, CaO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645920" y="4741817"/>
            <a:ext cx="40102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/>
              <a:t> C. </a:t>
            </a:r>
            <a:r>
              <a:rPr lang="vi-VN" sz="2400" dirty="0"/>
              <a:t>Fe</a:t>
            </a:r>
            <a:r>
              <a:rPr lang="vi-VN" sz="2400" baseline="-25000" dirty="0"/>
              <a:t>2</a:t>
            </a:r>
            <a:r>
              <a:rPr lang="vi-VN" sz="2400" dirty="0"/>
              <a:t>O</a:t>
            </a:r>
            <a:r>
              <a:rPr lang="vi-VN" sz="2400" baseline="-25000" dirty="0"/>
              <a:t>3</a:t>
            </a:r>
            <a:r>
              <a:rPr lang="vi-VN" sz="2400" dirty="0"/>
              <a:t>, CaO, CO</a:t>
            </a:r>
            <a:endParaRPr lang="en-US" sz="2400" dirty="0"/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789612" y="5329646"/>
            <a:ext cx="35661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/>
              <a:t>D. </a:t>
            </a:r>
            <a:r>
              <a:rPr lang="vi-VN" sz="2400" dirty="0"/>
              <a:t>CuO, ZnO, SO</a:t>
            </a:r>
            <a:r>
              <a:rPr lang="vi-VN" sz="2400" baseline="-25000" dirty="0"/>
              <a:t>2</a:t>
            </a:r>
            <a:endParaRPr lang="en-US" sz="2400" dirty="0"/>
          </a:p>
          <a:p>
            <a:r>
              <a:rPr lang="vi-VN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5F2521C-3839-43A7-87E0-7B8A1D4C9C18}"/>
              </a:ext>
            </a:extLst>
          </p:cNvPr>
          <p:cNvSpPr/>
          <p:nvPr/>
        </p:nvSpPr>
        <p:spPr>
          <a:xfrm>
            <a:off x="1645920" y="1705909"/>
            <a:ext cx="556591" cy="55659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33FD8CB-5F21-4C5A-ABEC-D67484593FD6}"/>
              </a:ext>
            </a:extLst>
          </p:cNvPr>
          <p:cNvSpPr/>
          <p:nvPr/>
        </p:nvSpPr>
        <p:spPr>
          <a:xfrm>
            <a:off x="1685109" y="4028962"/>
            <a:ext cx="556591" cy="55659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7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88720" y="2181497"/>
            <a:ext cx="88435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 err="1"/>
              <a:t>Câu</a:t>
            </a:r>
            <a:r>
              <a:rPr lang="en-US" sz="2800" dirty="0"/>
              <a:t> </a:t>
            </a:r>
            <a:r>
              <a:rPr lang="en-US" sz="2800" dirty="0" smtClean="0"/>
              <a:t>15: </a:t>
            </a:r>
            <a:r>
              <a:rPr lang="vi-VN" sz="2800" dirty="0"/>
              <a:t>Kh</a:t>
            </a:r>
            <a:r>
              <a:rPr lang="en-US" sz="2800" dirty="0"/>
              <a:t>í</a:t>
            </a:r>
            <a:r>
              <a:rPr lang="vi-VN" sz="2800" dirty="0"/>
              <a:t> làm đục nước vôi trong Ca(OH)</a:t>
            </a:r>
            <a:r>
              <a:rPr lang="vi-VN" sz="2800" baseline="-25000" dirty="0"/>
              <a:t>2</a:t>
            </a:r>
            <a:r>
              <a:rPr lang="vi-VN" sz="2800" dirty="0"/>
              <a:t> là:</a:t>
            </a:r>
            <a:endParaRPr lang="en-US" sz="2800" dirty="0"/>
          </a:p>
          <a:p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51314" y="2773249"/>
            <a:ext cx="81250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A</a:t>
            </a:r>
            <a:r>
              <a:rPr lang="en-US" sz="2800" dirty="0"/>
              <a:t>.</a:t>
            </a:r>
            <a:r>
              <a:rPr lang="vi-VN" sz="2800" dirty="0"/>
              <a:t> </a:t>
            </a:r>
            <a:r>
              <a:rPr lang="vi-VN" sz="2800"/>
              <a:t>Khí carbon</a:t>
            </a:r>
            <a:r>
              <a:rPr lang="en-US" sz="2800"/>
              <a:t> </a:t>
            </a:r>
            <a:r>
              <a:rPr lang="vi-VN" sz="2800"/>
              <a:t>dioxide </a:t>
            </a:r>
            <a:r>
              <a:rPr lang="vi-VN" sz="2800" dirty="0"/>
              <a:t>(CO</a:t>
            </a:r>
            <a:r>
              <a:rPr lang="vi-VN" sz="2800" baseline="-25000" dirty="0"/>
              <a:t>2</a:t>
            </a:r>
            <a:r>
              <a:rPr lang="vi-VN" sz="2800" dirty="0"/>
              <a:t>)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325187" y="3579222"/>
            <a:ext cx="50030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B</a:t>
            </a:r>
            <a:r>
              <a:rPr lang="en-US" sz="2800" dirty="0"/>
              <a:t>.</a:t>
            </a:r>
            <a:r>
              <a:rPr lang="vi-VN" sz="2800" dirty="0"/>
              <a:t> Khí nitrogen ( N</a:t>
            </a:r>
            <a:r>
              <a:rPr lang="vi-VN" sz="2800" baseline="-25000" dirty="0"/>
              <a:t>2</a:t>
            </a:r>
            <a:r>
              <a:rPr lang="vi-VN" sz="2800" dirty="0"/>
              <a:t>)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338251" y="4484484"/>
            <a:ext cx="448056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C</a:t>
            </a:r>
            <a:r>
              <a:rPr lang="en-US" sz="2800" dirty="0"/>
              <a:t>.</a:t>
            </a:r>
            <a:r>
              <a:rPr lang="vi-VN" sz="2800" dirty="0"/>
              <a:t> Khí h</a:t>
            </a:r>
            <a:r>
              <a:rPr lang="en-US" sz="2800" dirty="0"/>
              <a:t>y</a:t>
            </a:r>
            <a:r>
              <a:rPr lang="vi-VN" sz="2800" dirty="0"/>
              <a:t>drogen (H</a:t>
            </a:r>
            <a:r>
              <a:rPr lang="vi-VN" sz="2800" baseline="-25000" dirty="0"/>
              <a:t>2</a:t>
            </a:r>
            <a:r>
              <a:rPr lang="vi-VN" sz="2800" dirty="0"/>
              <a:t>)</a:t>
            </a:r>
            <a:endParaRPr lang="en-US" sz="2800" dirty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77440" y="5434149"/>
            <a:ext cx="53688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D</a:t>
            </a:r>
            <a:r>
              <a:rPr lang="en-US" sz="2800" dirty="0"/>
              <a:t>.</a:t>
            </a:r>
            <a:r>
              <a:rPr lang="vi-VN" sz="2800" dirty="0"/>
              <a:t> Khí oxygen (O</a:t>
            </a:r>
            <a:r>
              <a:rPr lang="vi-VN" sz="2800" baseline="-25000" dirty="0"/>
              <a:t>2</a:t>
            </a:r>
            <a:r>
              <a:rPr lang="vi-VN" sz="2800" dirty="0"/>
              <a:t>)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1FD404FD-1E6A-4552-98DB-77EBCA1286EE}"/>
              </a:ext>
            </a:extLst>
          </p:cNvPr>
          <p:cNvSpPr/>
          <p:nvPr/>
        </p:nvSpPr>
        <p:spPr>
          <a:xfrm>
            <a:off x="2325187" y="2796201"/>
            <a:ext cx="556591" cy="55659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2152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/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304801"/>
            <a:ext cx="70866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 err="1"/>
              <a:t>Hoàn</a:t>
            </a:r>
            <a:r>
              <a:rPr lang="en-US" sz="2800" dirty="0"/>
              <a:t> </a:t>
            </a:r>
            <a:r>
              <a:rPr lang="en-US" sz="2800" dirty="0" err="1"/>
              <a:t>thành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phương</a:t>
            </a:r>
            <a:r>
              <a:rPr lang="en-US" sz="2800" dirty="0"/>
              <a:t> </a:t>
            </a:r>
            <a:r>
              <a:rPr lang="en-US" sz="2800" dirty="0" err="1"/>
              <a:t>trình</a:t>
            </a:r>
            <a:r>
              <a:rPr lang="en-US" sz="2800" dirty="0"/>
              <a:t> </a:t>
            </a:r>
            <a:r>
              <a:rPr lang="en-US" sz="2800" dirty="0" err="1"/>
              <a:t>phản</a:t>
            </a:r>
            <a:r>
              <a:rPr lang="en-US" sz="2800" dirty="0"/>
              <a:t> </a:t>
            </a:r>
            <a:r>
              <a:rPr lang="en-US" sz="2800" dirty="0" err="1"/>
              <a:t>ứng</a:t>
            </a:r>
            <a:r>
              <a:rPr lang="en-US" sz="2800" dirty="0"/>
              <a:t> </a:t>
            </a:r>
            <a:r>
              <a:rPr lang="en-US" sz="2800" dirty="0" err="1"/>
              <a:t>sau</a:t>
            </a:r>
            <a:r>
              <a:rPr lang="en-US" sz="2800" dirty="0"/>
              <a:t> :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476500" y="845228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</a:t>
            </a:r>
            <a:r>
              <a:rPr lang="en-US" sz="3600" dirty="0"/>
              <a:t>)</a:t>
            </a:r>
            <a:r>
              <a:rPr lang="en-US" sz="2800" dirty="0"/>
              <a:t>    SO</a:t>
            </a:r>
            <a:r>
              <a:rPr lang="en-US" sz="2800" baseline="-25000" dirty="0"/>
              <a:t>3</a:t>
            </a:r>
            <a:r>
              <a:rPr lang="en-US" sz="2800" dirty="0"/>
              <a:t> +  H</a:t>
            </a:r>
            <a:r>
              <a:rPr lang="en-US" sz="2800" baseline="-25000" dirty="0"/>
              <a:t>2</a:t>
            </a:r>
            <a:r>
              <a:rPr lang="en-US" sz="2800" dirty="0"/>
              <a:t>O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718464" y="873911"/>
            <a:ext cx="19742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H</a:t>
            </a:r>
            <a:r>
              <a:rPr lang="en-US" sz="2800" baseline="-25000" dirty="0"/>
              <a:t>2</a:t>
            </a:r>
            <a:r>
              <a:rPr lang="en-US" sz="2800" dirty="0"/>
              <a:t>SO</a:t>
            </a:r>
            <a:r>
              <a:rPr lang="en-US" sz="2800" baseline="-25000" dirty="0"/>
              <a:t>4</a:t>
            </a:r>
            <a:r>
              <a:rPr lang="en-US" sz="2800" dirty="0">
                <a:sym typeface="Wingdings" panose="05000000000000000000" pitchFamily="2" charset="2"/>
              </a:rPr>
              <a:t>  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511136" y="1524000"/>
            <a:ext cx="3127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b)    </a:t>
            </a:r>
            <a:r>
              <a:rPr lang="en-US" sz="2800" dirty="0" err="1"/>
              <a:t>MgO</a:t>
            </a:r>
            <a:r>
              <a:rPr lang="en-US" sz="2800" dirty="0"/>
              <a:t> +  </a:t>
            </a:r>
            <a:r>
              <a:rPr lang="en-US" sz="2800" dirty="0" err="1"/>
              <a:t>HCl</a:t>
            </a:r>
            <a:r>
              <a:rPr lang="en-US" sz="2800" dirty="0"/>
              <a:t> </a:t>
            </a:r>
            <a:r>
              <a:rPr lang="en-US" sz="2800" dirty="0">
                <a:sym typeface="Wingdings" panose="05000000000000000000" pitchFamily="2" charset="2"/>
              </a:rPr>
              <a:t>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461164" y="1524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718464" y="1540417"/>
            <a:ext cx="2524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MgCl</a:t>
            </a:r>
            <a:r>
              <a:rPr lang="vi-VN" sz="2800" baseline="-25000" dirty="0"/>
              <a:t>2</a:t>
            </a:r>
            <a:r>
              <a:rPr lang="en-US" sz="2800" baseline="-25000" dirty="0"/>
              <a:t>    </a:t>
            </a:r>
            <a:r>
              <a:rPr lang="vi-VN" sz="2800" dirty="0"/>
              <a:t>+ </a:t>
            </a:r>
            <a:r>
              <a:rPr lang="en-US" sz="2800" dirty="0"/>
              <a:t>  </a:t>
            </a:r>
            <a:r>
              <a:rPr lang="vi-VN" sz="2800" dirty="0"/>
              <a:t>H</a:t>
            </a:r>
            <a:r>
              <a:rPr lang="vi-VN" sz="2800" baseline="-25000" dirty="0"/>
              <a:t>2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400300" y="2224307"/>
            <a:ext cx="441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  c</a:t>
            </a:r>
            <a:r>
              <a:rPr lang="en-US" sz="2800" dirty="0"/>
              <a:t>)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NaOH +  H</a:t>
            </a:r>
            <a:r>
              <a:rPr lang="en-US" sz="2800" baseline="-25000" dirty="0"/>
              <a:t>2</a:t>
            </a:r>
            <a:r>
              <a:rPr lang="en-US" sz="2800" dirty="0"/>
              <a:t>SO</a:t>
            </a:r>
            <a:r>
              <a:rPr lang="en-US" sz="2800" baseline="-25000" dirty="0"/>
              <a:t>4</a:t>
            </a:r>
            <a:r>
              <a:rPr lang="en-US" sz="2800" dirty="0"/>
              <a:t>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701146" y="2199697"/>
            <a:ext cx="3302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Na</a:t>
            </a:r>
            <a:r>
              <a:rPr lang="pt-BR" sz="2800" baseline="-25000" dirty="0"/>
              <a:t>2</a:t>
            </a:r>
            <a:r>
              <a:rPr lang="pt-BR" sz="2800" dirty="0"/>
              <a:t>SO</a:t>
            </a:r>
            <a:r>
              <a:rPr lang="pt-BR" sz="2800" baseline="-25000" dirty="0"/>
              <a:t>4</a:t>
            </a:r>
            <a:r>
              <a:rPr lang="pt-BR" sz="2800" dirty="0"/>
              <a:t>   +</a:t>
            </a:r>
            <a:r>
              <a:rPr lang="pt-BR" sz="2800" dirty="0">
                <a:solidFill>
                  <a:srgbClr val="FF0000"/>
                </a:solidFill>
              </a:rPr>
              <a:t>2</a:t>
            </a:r>
            <a:r>
              <a:rPr lang="pt-BR" sz="2800" dirty="0"/>
              <a:t> </a:t>
            </a:r>
            <a:r>
              <a:rPr lang="en-US" sz="2800" dirty="0"/>
              <a:t>H</a:t>
            </a:r>
            <a:r>
              <a:rPr lang="en-US" sz="2800" baseline="-25000" dirty="0"/>
              <a:t>2</a:t>
            </a:r>
            <a:r>
              <a:rPr lang="en-US" sz="2800" dirty="0"/>
              <a:t>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00300" y="2882235"/>
            <a:ext cx="3543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d)   BaCl</a:t>
            </a:r>
            <a:r>
              <a:rPr lang="en-US" sz="2800" baseline="-25000" dirty="0"/>
              <a:t>2</a:t>
            </a:r>
            <a:r>
              <a:rPr lang="en-US" sz="2800" dirty="0"/>
              <a:t> +  K</a:t>
            </a:r>
            <a:r>
              <a:rPr lang="en-US" sz="2800" baseline="-25000" dirty="0"/>
              <a:t>2</a:t>
            </a:r>
            <a:r>
              <a:rPr lang="en-US" sz="2800" dirty="0"/>
              <a:t>SO</a:t>
            </a:r>
            <a:r>
              <a:rPr lang="en-US" sz="2800" baseline="-25000" dirty="0"/>
              <a:t>4</a:t>
            </a:r>
            <a:r>
              <a:rPr lang="en-US" sz="2800" dirty="0"/>
              <a:t>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740978" y="2858386"/>
            <a:ext cx="3098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BaSO</a:t>
            </a:r>
            <a:r>
              <a:rPr lang="en-US" sz="2800" baseline="-25000" dirty="0"/>
              <a:t>4</a:t>
            </a:r>
            <a:r>
              <a:rPr lang="en-US" sz="2800" dirty="0"/>
              <a:t> +     </a:t>
            </a:r>
            <a:r>
              <a:rPr lang="en-US" sz="2800" dirty="0" err="1"/>
              <a:t>KCl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2358736" y="3630811"/>
            <a:ext cx="33424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e)   Na</a:t>
            </a:r>
            <a:r>
              <a:rPr lang="en-US" sz="2800" baseline="-25000" dirty="0"/>
              <a:t>2</a:t>
            </a:r>
            <a:r>
              <a:rPr lang="en-US" sz="2800" dirty="0"/>
              <a:t>O +   H</a:t>
            </a:r>
            <a:r>
              <a:rPr lang="en-US" sz="2800" baseline="-25000" dirty="0"/>
              <a:t>2</a:t>
            </a:r>
            <a:r>
              <a:rPr lang="en-US" sz="2800" dirty="0"/>
              <a:t>O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5718463" y="3603494"/>
            <a:ext cx="175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dirty="0" err="1">
                <a:solidFill>
                  <a:srgbClr val="000000"/>
                </a:solidFill>
                <a:latin typeface=".VnTime" pitchFamily="34" charset="0"/>
              </a:rPr>
              <a:t>NaOH</a:t>
            </a:r>
            <a:r>
              <a:rPr lang="en-US" sz="2800" dirty="0"/>
              <a:t> </a:t>
            </a:r>
          </a:p>
          <a:p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2306783" y="4272194"/>
            <a:ext cx="3044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 f)   </a:t>
            </a:r>
            <a:r>
              <a:rPr lang="en-US" sz="2800" dirty="0" err="1"/>
              <a:t>CuO</a:t>
            </a:r>
            <a:r>
              <a:rPr lang="en-US" sz="2800" dirty="0"/>
              <a:t> +   </a:t>
            </a:r>
            <a:r>
              <a:rPr lang="en-US" sz="2800" dirty="0" err="1"/>
              <a:t>HCl</a:t>
            </a:r>
            <a:r>
              <a:rPr lang="en-US" sz="2800" dirty="0"/>
              <a:t>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5351317" y="4254234"/>
            <a:ext cx="270856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CuCl</a:t>
            </a:r>
            <a:r>
              <a:rPr lang="en-US" sz="2800" baseline="-25000" dirty="0"/>
              <a:t>2</a:t>
            </a:r>
            <a:r>
              <a:rPr lang="en-US" sz="2800" dirty="0"/>
              <a:t> + H</a:t>
            </a:r>
            <a:r>
              <a:rPr lang="en-US" sz="2800" baseline="-25000" dirty="0"/>
              <a:t>2</a:t>
            </a:r>
            <a:r>
              <a:rPr lang="en-US" sz="2800" dirty="0"/>
              <a:t>O</a:t>
            </a:r>
          </a:p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284267" y="5027957"/>
            <a:ext cx="34168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 g)   KOH +  H</a:t>
            </a:r>
            <a:r>
              <a:rPr lang="en-US" sz="2800" baseline="-25000" dirty="0"/>
              <a:t>2</a:t>
            </a:r>
            <a:r>
              <a:rPr lang="en-US" sz="2800" dirty="0"/>
              <a:t>SO</a:t>
            </a:r>
            <a:r>
              <a:rPr lang="en-US" sz="2800" baseline="-25000" dirty="0"/>
              <a:t>4</a:t>
            </a:r>
            <a:r>
              <a:rPr lang="en-US" sz="2800" dirty="0"/>
              <a:t>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5888181" y="5027958"/>
            <a:ext cx="288001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K</a:t>
            </a:r>
            <a:r>
              <a:rPr lang="en-US" sz="2800" baseline="-25000" dirty="0"/>
              <a:t>2</a:t>
            </a:r>
            <a:r>
              <a:rPr lang="en-US" sz="2800" dirty="0"/>
              <a:t>SO</a:t>
            </a:r>
            <a:r>
              <a:rPr lang="en-US" sz="2800" baseline="-25000" dirty="0"/>
              <a:t>4</a:t>
            </a:r>
            <a:r>
              <a:rPr lang="en-US" sz="2800" dirty="0"/>
              <a:t>  + 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H</a:t>
            </a:r>
            <a:r>
              <a:rPr lang="en-US" sz="2800" baseline="-25000" dirty="0"/>
              <a:t>2</a:t>
            </a:r>
            <a:r>
              <a:rPr lang="en-US" sz="2800" dirty="0"/>
              <a:t>O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400300" y="5797345"/>
            <a:ext cx="3543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h) BaCl</a:t>
            </a:r>
            <a:r>
              <a:rPr lang="en-US" sz="2800" baseline="-25000" dirty="0"/>
              <a:t>2</a:t>
            </a:r>
            <a:r>
              <a:rPr lang="en-US" sz="2800" dirty="0"/>
              <a:t> +  Na</a:t>
            </a:r>
            <a:r>
              <a:rPr lang="en-US" sz="2800" baseline="-25000" dirty="0"/>
              <a:t>2</a:t>
            </a:r>
            <a:r>
              <a:rPr lang="en-US" sz="2800" dirty="0"/>
              <a:t>SO</a:t>
            </a:r>
            <a:r>
              <a:rPr lang="en-US" sz="2800" baseline="-25000" dirty="0"/>
              <a:t>4</a:t>
            </a:r>
            <a:r>
              <a:rPr lang="en-US" sz="2800" dirty="0"/>
              <a:t>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5872594" y="5775313"/>
            <a:ext cx="2509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/>
              <a:t>BaSO</a:t>
            </a:r>
            <a:r>
              <a:rPr lang="en-US" sz="2800" baseline="-25000" dirty="0"/>
              <a:t>4</a:t>
            </a:r>
            <a:r>
              <a:rPr lang="en-US" sz="2800" dirty="0"/>
              <a:t> +      </a:t>
            </a:r>
            <a:r>
              <a:rPr lang="en-US" sz="2800" dirty="0" err="1"/>
              <a:t>NaCl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4074968" y="1521507"/>
            <a:ext cx="2701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10399" y="2873802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375564" y="3630812"/>
            <a:ext cx="365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908713" y="4272194"/>
            <a:ext cx="242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819401" y="5042486"/>
            <a:ext cx="318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198" y="5775313"/>
            <a:ext cx="3775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191554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4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/>
      <p:bldP spid="21" grpId="0"/>
      <p:bldP spid="22" grpId="0"/>
      <p:bldP spid="24" grpId="0"/>
      <p:bldP spid="25" grpId="0"/>
      <p:bldP spid="26" grpId="0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01486" y="1680756"/>
            <a:ext cx="8229600" cy="53976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 smtClean="0"/>
              <a:t>Bài</a:t>
            </a:r>
            <a:r>
              <a:rPr lang="en-US" b="1" dirty="0" smtClean="0"/>
              <a:t> 1:</a:t>
            </a:r>
            <a:r>
              <a:rPr lang="en-US" dirty="0" smtClean="0"/>
              <a:t> </a:t>
            </a:r>
            <a:r>
              <a:rPr lang="en-US" dirty="0" err="1"/>
              <a:t>Hòa</a:t>
            </a:r>
            <a:r>
              <a:rPr lang="en-US" dirty="0"/>
              <a:t> tan </a:t>
            </a:r>
            <a:r>
              <a:rPr lang="en-US" dirty="0" err="1"/>
              <a:t>hoàn</a:t>
            </a:r>
            <a:r>
              <a:rPr lang="en-US" dirty="0"/>
              <a:t> </a:t>
            </a:r>
            <a:r>
              <a:rPr lang="en-US" dirty="0" err="1"/>
              <a:t>toàn</a:t>
            </a:r>
            <a:r>
              <a:rPr lang="en-US" dirty="0"/>
              <a:t> 4,8g </a:t>
            </a:r>
            <a:r>
              <a:rPr lang="en-US" dirty="0" err="1"/>
              <a:t>kim</a:t>
            </a:r>
            <a:r>
              <a:rPr lang="en-US" dirty="0"/>
              <a:t> </a:t>
            </a:r>
            <a:r>
              <a:rPr lang="en-US" dirty="0" err="1"/>
              <a:t>loại</a:t>
            </a:r>
            <a:r>
              <a:rPr lang="en-US" dirty="0"/>
              <a:t> Magnesium (Mg) </a:t>
            </a:r>
            <a:r>
              <a:rPr lang="en-US" dirty="0" err="1"/>
              <a:t>vào</a:t>
            </a:r>
            <a:r>
              <a:rPr lang="en-US" dirty="0"/>
              <a:t> dung </a:t>
            </a:r>
            <a:r>
              <a:rPr lang="en-US" dirty="0" err="1"/>
              <a:t>dịch</a:t>
            </a:r>
            <a:r>
              <a:rPr lang="en-US" dirty="0"/>
              <a:t> Hydrochloric acid (</a:t>
            </a:r>
            <a:r>
              <a:rPr lang="en-US" dirty="0" err="1"/>
              <a:t>HCl</a:t>
            </a:r>
            <a:r>
              <a:rPr lang="en-US" dirty="0"/>
              <a:t>) </a:t>
            </a:r>
            <a:r>
              <a:rPr lang="en-US" dirty="0" err="1"/>
              <a:t>theo</a:t>
            </a:r>
            <a:r>
              <a:rPr lang="en-US" dirty="0"/>
              <a:t> PTHH </a:t>
            </a:r>
            <a:r>
              <a:rPr lang="en-US" dirty="0" err="1"/>
              <a:t>sau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Mg   +   2HCl 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 MgCl</a:t>
            </a:r>
            <a:r>
              <a:rPr lang="en-US" baseline="-25000" dirty="0"/>
              <a:t>2 </a:t>
            </a:r>
            <a:r>
              <a:rPr lang="en-US" dirty="0"/>
              <a:t>  +  H</a:t>
            </a:r>
            <a:r>
              <a:rPr lang="en-US" baseline="-25000" dirty="0"/>
              <a:t>2</a:t>
            </a:r>
            <a:endParaRPr lang="en-US" dirty="0"/>
          </a:p>
          <a:p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khí</a:t>
            </a:r>
            <a:r>
              <a:rPr lang="en-US" dirty="0"/>
              <a:t> Hydrogen (H</a:t>
            </a:r>
            <a:r>
              <a:rPr lang="en-US" baseline="-25000" dirty="0"/>
              <a:t>2</a:t>
            </a:r>
            <a:r>
              <a:rPr lang="en-US" dirty="0"/>
              <a:t>) </a:t>
            </a:r>
            <a:r>
              <a:rPr lang="en-US" dirty="0" err="1"/>
              <a:t>thoát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ở </a:t>
            </a:r>
            <a:r>
              <a:rPr lang="en-US" dirty="0" err="1"/>
              <a:t>đkc</a:t>
            </a:r>
            <a:r>
              <a:rPr lang="en-US" dirty="0"/>
              <a:t> (ở 25 </a:t>
            </a:r>
            <a:r>
              <a:rPr lang="en-US" baseline="30000" dirty="0"/>
              <a:t>0</a:t>
            </a:r>
            <a:r>
              <a:rPr lang="en-US" dirty="0"/>
              <a:t>C, 1 bar)</a:t>
            </a:r>
          </a:p>
          <a:p>
            <a:pPr marL="0" indent="0">
              <a:buNone/>
            </a:pPr>
            <a:r>
              <a:rPr lang="en-US" dirty="0"/>
              <a:t> (Mg = 24)</a:t>
            </a:r>
          </a:p>
          <a:p>
            <a:pPr indent="0" algn="just"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01486" y="509451"/>
            <a:ext cx="37359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B. BÀI TOÁN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96553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918</Words>
  <Application>Microsoft Office PowerPoint</Application>
  <PresentationFormat>Widescreen</PresentationFormat>
  <Paragraphs>144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.VnTime</vt:lpstr>
      <vt:lpstr>Arial</vt:lpstr>
      <vt:lpstr>Calibri</vt:lpstr>
      <vt:lpstr>Calibri Light</vt:lpstr>
      <vt:lpstr>Cambria Math</vt:lpstr>
      <vt:lpstr>Constantia</vt:lpstr>
      <vt:lpstr>Times New Roman</vt:lpstr>
      <vt:lpstr>Trebuchet MS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 có: n_Mg=  m_ /M_ =4,8/24= 0,2 (mol) </vt:lpstr>
      <vt:lpstr>PowerPoint Presentation</vt:lpstr>
      <vt:lpstr>Ta có: n_Mg=  m_ /M_ =4,8/24= 0,2 (mol) 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23</cp:revision>
  <dcterms:created xsi:type="dcterms:W3CDTF">2021-10-12T10:10:08Z</dcterms:created>
  <dcterms:modified xsi:type="dcterms:W3CDTF">2022-11-20T11:05:59Z</dcterms:modified>
</cp:coreProperties>
</file>